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8" r:id="rId3"/>
    <p:sldId id="257" r:id="rId4"/>
    <p:sldId id="266" r:id="rId5"/>
    <p:sldId id="277" r:id="rId6"/>
    <p:sldId id="287" r:id="rId7"/>
    <p:sldId id="286" r:id="rId8"/>
    <p:sldId id="261" r:id="rId9"/>
    <p:sldId id="262" r:id="rId10"/>
    <p:sldId id="279" r:id="rId11"/>
    <p:sldId id="280" r:id="rId12"/>
    <p:sldId id="260" r:id="rId13"/>
    <p:sldId id="285" r:id="rId14"/>
    <p:sldId id="284" r:id="rId15"/>
    <p:sldId id="282" r:id="rId16"/>
    <p:sldId id="271" r:id="rId17"/>
    <p:sldId id="270" r:id="rId18"/>
    <p:sldId id="281" r:id="rId19"/>
    <p:sldId id="288" r:id="rId20"/>
    <p:sldId id="289" r:id="rId21"/>
    <p:sldId id="290" r:id="rId22"/>
    <p:sldId id="283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6610"/>
    <a:srgbClr val="130B77"/>
    <a:srgbClr val="EDA117"/>
    <a:srgbClr val="EF4D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281"/>
  </p:normalViewPr>
  <p:slideViewPr>
    <p:cSldViewPr snapToGrid="0">
      <p:cViewPr varScale="1">
        <p:scale>
          <a:sx n="119" d="100"/>
          <a:sy n="119" d="100"/>
        </p:scale>
        <p:origin x="216" y="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A3D29B-FA9A-FE38-F2FC-875E2AA38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5E166CD-0547-BCAC-8E65-0A59495F7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EF9F13-B00A-7BAF-7151-8563D5C4E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206-F750-DD4D-AEBE-83EC13A140BA}" type="datetimeFigureOut">
              <a:rPr lang="ru-RU" smtClean="0"/>
              <a:t>02.04.2024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7267E4-124A-7A8C-9A3E-74360FBAC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D2BDEE-083E-B3A1-3681-0E17A7824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165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31A455-32BF-B8D1-E743-37E3DD065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9773057-26B0-06C5-924F-288A097A7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81B17A-C763-1511-05D3-86F4778B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206-F750-DD4D-AEBE-83EC13A140BA}" type="datetimeFigureOut">
              <a:rPr lang="ru-RU" smtClean="0"/>
              <a:t>02.04.2024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E713BB-41BA-F161-3D78-F00DF54C7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38770F-25EF-2F22-86C6-F46EAF157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571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3E91BE6-2074-2CBB-F604-6F857D12B8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21E357-BA37-F0CA-B1C1-4E6682149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E57D25-7DE5-7771-3309-2BC38BFD1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206-F750-DD4D-AEBE-83EC13A140BA}" type="datetimeFigureOut">
              <a:rPr lang="ru-RU" smtClean="0"/>
              <a:t>02.04.2024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0195C2-EBE8-658D-9486-70F4A2A4A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61298C-9306-34EE-B0C6-747F667B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86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EF9057-5B10-B837-08F6-74BCB533E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C6D9E3-E2A2-03EE-46EF-C65D8B1DF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A9E74E-1311-0518-4BFF-D765952B7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206-F750-DD4D-AEBE-83EC13A140BA}" type="datetimeFigureOut">
              <a:rPr lang="ru-RU" smtClean="0"/>
              <a:t>02.04.2024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6A9CF4-2DEE-A9B1-97B0-8B96A085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FB33D3-8FB3-584D-C98E-F28EC8B0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6231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F6B405-0EF1-060F-F137-8441D3868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C3D7F13-6DB2-F8E3-1AA2-EC6103881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C1E360-AAA8-1C3E-8E3C-818D8A74D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206-F750-DD4D-AEBE-83EC13A140BA}" type="datetimeFigureOut">
              <a:rPr lang="ru-RU" smtClean="0"/>
              <a:t>02.04.2024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852FF4-CC25-0830-C246-20CCB7AE3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742C3C-89E9-32D1-A812-0EBB85CC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471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63728A-16C7-EF0E-CA95-9C5CBE05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CF3A17-EAAB-B597-FD68-3044EC151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CF1C77D-4BF2-D786-BBAE-EEE3C869F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58786-F84A-25C8-DE68-38F113FFB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206-F750-DD4D-AEBE-83EC13A140BA}" type="datetimeFigureOut">
              <a:rPr lang="ru-RU" smtClean="0"/>
              <a:t>02.04.2024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6DFEBCF-7402-E7E0-3965-9A220497D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A35A7D-C3CB-6680-05CC-10B2C8E5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032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F933F8-C03B-511A-2FD1-25E75E4AD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EEBAAB-A058-2024-E39F-33261ECA6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51C25D-9733-0044-F283-9B233DCE5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35CBE43-8993-714A-B444-910F1D654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A4BF313-D30E-8C8C-ADB2-CF85124EA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ED537F3-CD2D-43A7-8510-79A039189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206-F750-DD4D-AEBE-83EC13A140BA}" type="datetimeFigureOut">
              <a:rPr lang="ru-RU" smtClean="0"/>
              <a:t>02.04.2024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AF622FA-D247-7030-54B0-6EF18FD5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51CF7A0-30AC-7412-D816-38D2B38F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001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E6B17-F2C6-35D5-ED4F-5426C1AA1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DF28D28-3E09-77CA-7388-B22EBC19A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206-F750-DD4D-AEBE-83EC13A140BA}" type="datetimeFigureOut">
              <a:rPr lang="ru-RU" smtClean="0"/>
              <a:t>02.04.2024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2712161-3535-A437-8699-0EF03863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2A9F6E-BCC3-710A-7D98-5B166287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0451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445AD5C-F4EC-F837-C4B0-D2F5B4FAC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206-F750-DD4D-AEBE-83EC13A140BA}" type="datetimeFigureOut">
              <a:rPr lang="ru-RU" smtClean="0"/>
              <a:t>02.04.2024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E978923-5621-3F06-E8B7-E31A9203F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03640F-F55B-D055-B956-C2C9CBFA0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901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5CE2B2-6161-7E28-6C59-7ABFC665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05B4BF-43B7-B39C-03D0-7BAA02D8C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BDFEE9E-01E8-5AE4-5475-711784F2C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63AC2A-30D9-2999-DE20-4B66AC8CB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206-F750-DD4D-AEBE-83EC13A140BA}" type="datetimeFigureOut">
              <a:rPr lang="ru-RU" smtClean="0"/>
              <a:t>02.04.2024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977DF0-D9E9-53E2-DE8D-90AB08282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FA1B5A-0847-1493-9B3A-998FF8055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3514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483FBD-A45C-5652-2076-072065906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ECD4BA-732E-3137-5B14-5234F6448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DC6D5F1-714A-E404-37E4-D51042732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D3530B-8F15-A856-E64E-AE8DC749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206-F750-DD4D-AEBE-83EC13A140BA}" type="datetimeFigureOut">
              <a:rPr lang="ru-RU" smtClean="0"/>
              <a:t>02.04.2024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BADC9D-8F3B-9C77-4446-EAC47EE76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EDD23C-CC4C-63CD-D39A-F65FD4575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490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8D5F17-95D7-4B92-6F85-B20863BB2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7437B7-632A-C99C-F273-FE407619B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5CEDBF-A483-347C-D6AF-DFAE416159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2D206-F750-DD4D-AEBE-83EC13A140BA}" type="datetimeFigureOut">
              <a:rPr lang="ru-RU" smtClean="0"/>
              <a:t>02.04.2024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49714E-2F00-AC71-C741-98F31B8A0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D3C3BE-A21E-D533-44BD-EEC6305E3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762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olokolchikov@inr.ru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3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12002" y="2201580"/>
            <a:ext cx="12179998" cy="86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2800" dirty="0">
                <a:solidFill>
                  <a:srgbClr val="130B77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Возможные способы преодоления критической энергии</a:t>
            </a:r>
            <a:br>
              <a:rPr lang="ru-RU" sz="2800" dirty="0">
                <a:solidFill>
                  <a:srgbClr val="130B77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ru-RU" sz="2800" dirty="0">
                <a:solidFill>
                  <a:srgbClr val="130B77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поляризованным протонным пучком в комплексе </a:t>
            </a:r>
            <a:r>
              <a:rPr lang="en-US" sz="2800" dirty="0">
                <a:solidFill>
                  <a:srgbClr val="130B77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NICA </a:t>
            </a:r>
            <a:endParaRPr lang="ru-RU" sz="2800" dirty="0">
              <a:ln>
                <a:noFill/>
              </a:ln>
              <a:solidFill>
                <a:srgbClr val="130B77"/>
              </a:solidFill>
              <a:effectLst/>
              <a:latin typeface="Helvetica Neue" panose="02000503000000020004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31DC3C35-33C2-E9D8-A92A-DA08FD0C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137" y="3931071"/>
            <a:ext cx="2159208" cy="2118247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字幕 2">
            <a:extLst>
              <a:ext uri="{FF2B5EF4-FFF2-40B4-BE49-F238E27FC236}">
                <a16:creationId xmlns:a16="http://schemas.microsoft.com/office/drawing/2014/main" id="{93588122-67CA-5A4E-0BEE-DF6E195CB28C}"/>
              </a:ext>
            </a:extLst>
          </p:cNvPr>
          <p:cNvSpPr txBox="1">
            <a:spLocks/>
          </p:cNvSpPr>
          <p:nvPr/>
        </p:nvSpPr>
        <p:spPr>
          <a:xfrm>
            <a:off x="2782599" y="3703751"/>
            <a:ext cx="6614800" cy="2492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92500" lnSpcReduction="20000"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sz="18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Докладчик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Колокольчиков С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800" baseline="30000" dirty="0">
                <a:latin typeface="+mn-lt"/>
                <a:ea typeface="Times New Roman"/>
                <a:cs typeface="Times New Roman"/>
                <a:sym typeface="Times New Roman"/>
              </a:rPr>
              <a:t> 1,2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  <a:hlinkClick r:id="rId3"/>
              </a:rPr>
              <a:t>kolokolchikov@inr.ru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)</a:t>
            </a: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Со-авторы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Сеничев Ю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800" baseline="30000" dirty="0">
                <a:latin typeface="+mn-lt"/>
                <a:ea typeface="Times New Roman"/>
                <a:cs typeface="Times New Roman"/>
                <a:sym typeface="Times New Roman"/>
              </a:rPr>
              <a:t>1,2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,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Аксентьев А.</a:t>
            </a:r>
            <a:r>
              <a:rPr lang="en-US" sz="1800" baseline="30000" dirty="0">
                <a:latin typeface="+mn-lt"/>
                <a:ea typeface="Times New Roman"/>
                <a:cs typeface="Times New Roman"/>
                <a:sym typeface="Times New Roman"/>
              </a:rPr>
              <a:t> 1,2,3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Мельников А.</a:t>
            </a:r>
            <a:r>
              <a:rPr lang="en-US" sz="1800" baseline="30000" dirty="0">
                <a:latin typeface="+mn-lt"/>
                <a:ea typeface="Times New Roman"/>
                <a:cs typeface="Times New Roman"/>
                <a:sym typeface="Times New Roman"/>
              </a:rPr>
              <a:t> 1,2,4</a:t>
            </a:r>
            <a:endParaRPr lang="ru-RU" sz="1800" baseline="300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ru-RU" sz="1600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Институт ядерных исследований Российской академии наук, Москва</a:t>
            </a:r>
          </a:p>
          <a:p>
            <a:pPr algn="ctr"/>
            <a:r>
              <a:rPr lang="ru-RU" sz="1600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Московский физико-технический институт, Долгопрудный</a:t>
            </a:r>
          </a:p>
          <a:p>
            <a:pPr algn="ctr"/>
            <a:r>
              <a:rPr lang="ru-RU" sz="1600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Московский инженерно-физический институт, Москва</a:t>
            </a:r>
          </a:p>
          <a:p>
            <a:pPr algn="ctr"/>
            <a:r>
              <a:rPr lang="ru-RU" sz="1600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ru-RU" sz="16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Институт теоретической физики</a:t>
            </a:r>
            <a:r>
              <a:rPr lang="ru-RU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Черноголовка</a:t>
            </a: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b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</a:br>
            <a:r>
              <a:rPr lang="ru-RU" sz="1600" dirty="0">
                <a:latin typeface="+mn-lt"/>
                <a:ea typeface="Times New Roman"/>
                <a:cs typeface="Times New Roman"/>
                <a:sym typeface="Times New Roman"/>
              </a:rPr>
              <a:t>Долгопрудный, 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4</a:t>
            </a:r>
            <a:r>
              <a:rPr lang="ru-RU" sz="1600" dirty="0">
                <a:latin typeface="+mn-lt"/>
                <a:ea typeface="Times New Roman"/>
                <a:cs typeface="Times New Roman"/>
                <a:sym typeface="Times New Roman"/>
              </a:rPr>
              <a:t> апреля 2023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600" dirty="0">
                <a:latin typeface="+mn-lt"/>
                <a:ea typeface="Times New Roman"/>
                <a:cs typeface="Times New Roman"/>
                <a:sym typeface="Times New Roman"/>
              </a:rPr>
              <a:t>г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endParaRPr lang="ru-RU" sz="1600"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0B00D81-F282-02EA-B232-FC2712A0218C}"/>
              </a:ext>
            </a:extLst>
          </p:cNvPr>
          <p:cNvCxnSpPr>
            <a:cxnSpLocks/>
          </p:cNvCxnSpPr>
          <p:nvPr/>
        </p:nvCxnSpPr>
        <p:spPr>
          <a:xfrm>
            <a:off x="27242" y="3657346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 useBgFill="1">
        <p:nvSpPr>
          <p:cNvPr id="24" name="タイトル 1">
            <a:extLst>
              <a:ext uri="{FF2B5EF4-FFF2-40B4-BE49-F238E27FC236}">
                <a16:creationId xmlns:a16="http://schemas.microsoft.com/office/drawing/2014/main" id="{526943B0-D337-859D-7909-551B328C24BA}"/>
              </a:ext>
            </a:extLst>
          </p:cNvPr>
          <p:cNvSpPr txBox="1"/>
          <p:nvPr/>
        </p:nvSpPr>
        <p:spPr>
          <a:xfrm>
            <a:off x="0" y="230198"/>
            <a:ext cx="12179999" cy="4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sz="2800" dirty="0">
                <a:solidFill>
                  <a:schemeClr val="tx1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66-я Всероссийская научная конференция МФТИ</a:t>
            </a:r>
          </a:p>
        </p:txBody>
      </p:sp>
      <p:sp useBgFill="1">
        <p:nvSpPr>
          <p:cNvPr id="30" name="タイトル 1">
            <a:extLst>
              <a:ext uri="{FF2B5EF4-FFF2-40B4-BE49-F238E27FC236}">
                <a16:creationId xmlns:a16="http://schemas.microsoft.com/office/drawing/2014/main" id="{4F19988B-B7B2-A003-C633-A6DB4D52D663}"/>
              </a:ext>
            </a:extLst>
          </p:cNvPr>
          <p:cNvSpPr txBox="1"/>
          <p:nvPr/>
        </p:nvSpPr>
        <p:spPr>
          <a:xfrm>
            <a:off x="-12001" y="843236"/>
            <a:ext cx="12179998" cy="424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sz="2400" b="0" i="0" dirty="0">
                <a:solidFill>
                  <a:srgbClr val="3B3B3B"/>
                </a:solidFill>
                <a:effectLst/>
                <a:latin typeface="+mn-lt"/>
              </a:rPr>
              <a:t>ЛФИ - Секция «Фундаментальные взаимодействия и космология»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1766514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30" name="Picture 6" descr="Брендбук МФТИ — МФТИ">
            <a:extLst>
              <a:ext uri="{FF2B5EF4-FFF2-40B4-BE49-F238E27FC236}">
                <a16:creationId xmlns:a16="http://schemas.microsoft.com/office/drawing/2014/main" id="{A205E98F-53EE-F8B6-B9CE-32D917EA2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2" y="4237724"/>
            <a:ext cx="3081927" cy="137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43">
            <a:extLst>
              <a:ext uri="{FF2B5EF4-FFF2-40B4-BE49-F238E27FC236}">
                <a16:creationId xmlns:a16="http://schemas.microsoft.com/office/drawing/2014/main" id="{D0A53009-CF35-0484-5A57-94D960D82C4D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Дата 4">
            <a:extLst>
              <a:ext uri="{FF2B5EF4-FFF2-40B4-BE49-F238E27FC236}">
                <a16:creationId xmlns:a16="http://schemas.microsoft.com/office/drawing/2014/main" id="{EF48CCF2-8B13-0815-630F-418C841A0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CB4AD8-46B7-F046-8D2A-6DA0CE9CBDBE}" type="datetime1">
              <a:rPr lang="ru-RU" smtClean="0"/>
              <a:t>02.04.2024</a:t>
            </a:fld>
            <a:endParaRPr lang="ru-RU" dirty="0"/>
          </a:p>
        </p:txBody>
      </p:sp>
      <p:sp>
        <p:nvSpPr>
          <p:cNvPr id="4" name="Нижний колонтитул 5">
            <a:extLst>
              <a:ext uri="{FF2B5EF4-FFF2-40B4-BE49-F238E27FC236}">
                <a16:creationId xmlns:a16="http://schemas.microsoft.com/office/drawing/2014/main" id="{0009EA34-898C-D72E-69A2-57B07BA86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66-я Всероссийская научная конференция МФТИ</a:t>
            </a:r>
          </a:p>
          <a:p>
            <a:r>
              <a:rPr lang="ru-RU" dirty="0"/>
              <a:t>Москва, 2024 г.</a:t>
            </a:r>
          </a:p>
        </p:txBody>
      </p:sp>
      <p:sp>
        <p:nvSpPr>
          <p:cNvPr id="5" name="Номер слайда 6">
            <a:extLst>
              <a:ext uri="{FF2B5EF4-FFF2-40B4-BE49-F238E27FC236}">
                <a16:creationId xmlns:a16="http://schemas.microsoft.com/office/drawing/2014/main" id="{6C73CECA-46C5-C17B-C3A0-720E7F455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</a:t>
            </a:fld>
            <a:endParaRPr lang="ru-RU"/>
          </a:p>
        </p:txBody>
      </p:sp>
      <p:pic>
        <p:nvPicPr>
          <p:cNvPr id="6" name="88ae095048.jpg" descr="88ae095048.jpg">
            <a:extLst>
              <a:ext uri="{FF2B5EF4-FFF2-40B4-BE49-F238E27FC236}">
                <a16:creationId xmlns:a16="http://schemas.microsoft.com/office/drawing/2014/main" id="{A0742EE9-3A01-6A29-C714-CBEE3D2F9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33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Магнитооптическая структура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F2ED84D-E16C-D598-8A5C-7A0519337B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10" y="3109025"/>
            <a:ext cx="3503341" cy="305870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D4848AA-37DB-C0FC-022B-F51B8843B0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3167539"/>
            <a:ext cx="5409682" cy="29400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6454BA-B115-C45E-8AE3-1846A6407027}"/>
                  </a:ext>
                </a:extLst>
              </p:cNvPr>
              <p:cNvSpPr txBox="1"/>
              <p:nvPr/>
            </p:nvSpPr>
            <p:spPr>
              <a:xfrm>
                <a:off x="504181" y="1831825"/>
                <a:ext cx="1084961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– изменение бетатронной частоты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изменяя градиент в </a:t>
                </a:r>
                <a:r>
                  <a:rPr lang="ru-RU" sz="1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фокусирующих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квадрупольных линзах</a:t>
                </a:r>
                <a:r>
                  <a:rPr lang="ru-RU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расположенных в максимумах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b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для 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имеющейся структуры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𝚫</m:t>
                    </m:r>
                    <m:sSub>
                      <m:sSubPr>
                        <m:ctrlP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𝜸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𝒕𝒓</m:t>
                        </m:r>
                      </m:sub>
                    </m:sSub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𝚫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𝐪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для обеспечения скачка порядка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𝑡𝑟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=0,09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потребуется изменять частоту </a:t>
                </a:r>
                <a:r>
                  <a:rPr lang="ru-RU" sz="1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в пределах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𝚫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𝐪</m:t>
                    </m:r>
                    <m:r>
                      <a:rPr lang="ru-RU" sz="1800" b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𝟎𝟓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6454BA-B115-C45E-8AE3-1846A6407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81" y="1831825"/>
                <a:ext cx="10849619" cy="1200329"/>
              </a:xfrm>
              <a:prstGeom prst="rect">
                <a:avLst/>
              </a:prstGeom>
              <a:blipFill>
                <a:blip r:embed="rId5"/>
                <a:stretch>
                  <a:fillRect l="-467" t="-2105" b="-84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9D268D-EBB9-4B2E-9923-E5E90FE9747A}"/>
                  </a:ext>
                </a:extLst>
              </p:cNvPr>
              <p:cNvSpPr txBox="1"/>
              <p:nvPr/>
            </p:nvSpPr>
            <p:spPr>
              <a:xfrm>
                <a:off x="4681970" y="975411"/>
                <a:ext cx="2494040" cy="934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 </m:t>
                      </m:r>
                      <m:nary>
                        <m:naryPr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С</m:t>
                          </m:r>
                        </m:sup>
                        <m:e>
                          <m:f>
                            <m:f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𝑑𝑠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9D268D-EBB9-4B2E-9923-E5E90FE97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970" y="975411"/>
                <a:ext cx="2494040" cy="934166"/>
              </a:xfrm>
              <a:prstGeom prst="rect">
                <a:avLst/>
              </a:prstGeom>
              <a:blipFill>
                <a:blip r:embed="rId6"/>
                <a:stretch>
                  <a:fillRect l="-4569" t="-102667" b="-16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1AD50AE8-0B7A-861E-F352-99BEA4C11CFE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16B9FE-9C03-C626-AC93-22F7339026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CB4AD8-46B7-F046-8D2A-6DA0CE9CBDBE}" type="datetime1">
              <a:rPr lang="ru-RU" smtClean="0"/>
              <a:t>02.04.2024</a:t>
            </a:fld>
            <a:endParaRPr lang="ru-RU" dirty="0"/>
          </a:p>
        </p:txBody>
      </p:sp>
      <p:sp>
        <p:nvSpPr>
          <p:cNvPr id="11" name="Нижний колонтитул 5">
            <a:extLst>
              <a:ext uri="{FF2B5EF4-FFF2-40B4-BE49-F238E27FC236}">
                <a16:creationId xmlns:a16="http://schemas.microsoft.com/office/drawing/2014/main" id="{B7E5F204-F903-B747-A8CB-DBC49AC4C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66-я Всероссийская научная конференция МФТИ</a:t>
            </a:r>
          </a:p>
          <a:p>
            <a:r>
              <a:rPr lang="ru-RU" dirty="0"/>
              <a:t>Москва, 2024 г.</a:t>
            </a:r>
          </a:p>
        </p:txBody>
      </p:sp>
      <p:sp>
        <p:nvSpPr>
          <p:cNvPr id="12" name="Номер слайда 6">
            <a:extLst>
              <a:ext uri="{FF2B5EF4-FFF2-40B4-BE49-F238E27FC236}">
                <a16:creationId xmlns:a16="http://schemas.microsoft.com/office/drawing/2014/main" id="{72CCA312-2E21-A222-869A-469DED2A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10</a:t>
            </a:fld>
            <a:endParaRPr lang="ru-RU"/>
          </a:p>
        </p:txBody>
      </p:sp>
      <p:pic>
        <p:nvPicPr>
          <p:cNvPr id="16" name="88ae095048.jpg" descr="88ae095048.jpg">
            <a:extLst>
              <a:ext uri="{FF2B5EF4-FFF2-40B4-BE49-F238E27FC236}">
                <a16:creationId xmlns:a16="http://schemas.microsoft.com/office/drawing/2014/main" id="{B1447256-B6AB-2296-D189-F646DE773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33469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Принципиальная схема скачка для ВЧ-2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A5A3245-00D5-AD3F-DBC1-4A00583AE0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54652"/>
            <a:ext cx="4700000" cy="365471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CD6EC5-5870-1DD9-8319-29D422253C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961" y="963820"/>
            <a:ext cx="4635277" cy="3636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00BD8E-03A5-E19F-4442-5532A4EB7623}"/>
                  </a:ext>
                </a:extLst>
              </p:cNvPr>
              <p:cNvSpPr txBox="1"/>
              <p:nvPr/>
            </p:nvSpPr>
            <p:spPr>
              <a:xfrm>
                <a:off x="838200" y="4609369"/>
                <a:ext cx="10290716" cy="1483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 </a:t>
                </a:r>
                <a:r>
                  <a:rPr lang="ru-RU" b="1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О</a:t>
                </a:r>
                <a:r>
                  <a:rPr lang="ru-RU" sz="1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граниченная величины самого скачка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𝚫</m:t>
                    </m:r>
                    <m:sSub>
                      <m:sSubPr>
                        <m:ctrlP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𝜸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𝒕𝒓</m:t>
                        </m:r>
                      </m:sub>
                    </m:sSub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𝟎𝟗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b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b="1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О</a:t>
                </a:r>
                <a:r>
                  <a:rPr lang="ru-RU" sz="1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граниченный темп изменения критической энергии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ru-RU" sz="18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𝒕𝒓</m:t>
                            </m:r>
                          </m:sub>
                        </m:sSub>
                      </m:num>
                      <m:den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𝒅𝒕</m:t>
                        </m:r>
                      </m:den>
                    </m:f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𝟖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𝟓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p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ru-RU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Т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емп ускорения в гармоническом ВЧ-2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num>
                      <m:den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=30 </m:t>
                    </m:r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больше максимального темпа изменения критической энергии</a:t>
                </a:r>
              </a:p>
              <a:p>
                <a:r>
                  <a:rPr lang="ru-RU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– Рассматриваемый с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качок оказывается незначительным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00BD8E-03A5-E19F-4442-5532A4EB7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09369"/>
                <a:ext cx="10290716" cy="1483548"/>
              </a:xfrm>
              <a:prstGeom prst="rect">
                <a:avLst/>
              </a:prstGeom>
              <a:blipFill>
                <a:blip r:embed="rId5"/>
                <a:stretch>
                  <a:fillRect l="-617" t="-9322" b="-59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43">
            <a:extLst>
              <a:ext uri="{FF2B5EF4-FFF2-40B4-BE49-F238E27FC236}">
                <a16:creationId xmlns:a16="http://schemas.microsoft.com/office/drawing/2014/main" id="{B1DBDE15-727D-2564-4C1C-360D87E894FE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Дата 4">
            <a:extLst>
              <a:ext uri="{FF2B5EF4-FFF2-40B4-BE49-F238E27FC236}">
                <a16:creationId xmlns:a16="http://schemas.microsoft.com/office/drawing/2014/main" id="{F81DEC7E-689E-A544-7EA5-8ACAB9B116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CB4AD8-46B7-F046-8D2A-6DA0CE9CBDBE}" type="datetime1">
              <a:rPr lang="ru-RU" smtClean="0"/>
              <a:t>02.04.2024</a:t>
            </a:fld>
            <a:endParaRPr lang="ru-RU" dirty="0"/>
          </a:p>
        </p:txBody>
      </p:sp>
      <p:sp>
        <p:nvSpPr>
          <p:cNvPr id="5" name="Нижний колонтитул 5">
            <a:extLst>
              <a:ext uri="{FF2B5EF4-FFF2-40B4-BE49-F238E27FC236}">
                <a16:creationId xmlns:a16="http://schemas.microsoft.com/office/drawing/2014/main" id="{BF8ADCB8-528F-DF01-E95B-187719EA8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66-я Всероссийская научная конференция МФТИ</a:t>
            </a:r>
          </a:p>
          <a:p>
            <a:r>
              <a:rPr lang="ru-RU" dirty="0"/>
              <a:t>Москва, 2024 г.</a:t>
            </a:r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232A5269-041F-6D74-FD65-57C7BBF2F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11</a:t>
            </a:fld>
            <a:endParaRPr lang="ru-RU"/>
          </a:p>
        </p:txBody>
      </p:sp>
      <p:pic>
        <p:nvPicPr>
          <p:cNvPr id="14" name="88ae095048.jpg" descr="88ae095048.jpg">
            <a:extLst>
              <a:ext uri="{FF2B5EF4-FFF2-40B4-BE49-F238E27FC236}">
                <a16:creationId xmlns:a16="http://schemas.microsoft.com/office/drawing/2014/main" id="{6EC1D41C-AA48-B835-8197-A889319D0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126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43">
            <a:extLst>
              <a:ext uri="{FF2B5EF4-FFF2-40B4-BE49-F238E27FC236}">
                <a16:creationId xmlns:a16="http://schemas.microsoft.com/office/drawing/2014/main" id="{048A7C7A-F202-0D56-6DB3-AFCD786BCBDB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Дата 4">
            <a:extLst>
              <a:ext uri="{FF2B5EF4-FFF2-40B4-BE49-F238E27FC236}">
                <a16:creationId xmlns:a16="http://schemas.microsoft.com/office/drawing/2014/main" id="{695117C4-8448-86AF-CDB4-302EE7C80A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CB4AD8-46B7-F046-8D2A-6DA0CE9CBDBE}" type="datetime1">
              <a:rPr lang="ru-RU" smtClean="0"/>
              <a:t>02.04.2024</a:t>
            </a:fld>
            <a:endParaRPr lang="ru-RU" dirty="0"/>
          </a:p>
        </p:txBody>
      </p:sp>
      <p:sp>
        <p:nvSpPr>
          <p:cNvPr id="13" name="Нижний колонтитул 5">
            <a:extLst>
              <a:ext uri="{FF2B5EF4-FFF2-40B4-BE49-F238E27FC236}">
                <a16:creationId xmlns:a16="http://schemas.microsoft.com/office/drawing/2014/main" id="{7421CF8D-F532-EC36-B11A-E31FFE99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66-я Всероссийская научная конференция МФТИ</a:t>
            </a:r>
          </a:p>
          <a:p>
            <a:r>
              <a:rPr lang="ru-RU" dirty="0"/>
              <a:t>Москва, 2024 г.</a:t>
            </a:r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A065531B-878F-A489-081F-0A82B04C6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12</a:t>
            </a:fld>
            <a:endParaRPr lang="ru-RU"/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F01CE857-26B0-B974-251D-FC5D29C0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 useBgFill="1">
        <p:nvSpPr>
          <p:cNvPr id="20" name="タイトル 1">
            <a:extLst>
              <a:ext uri="{FF2B5EF4-FFF2-40B4-BE49-F238E27FC236}">
                <a16:creationId xmlns:a16="http://schemas.microsoft.com/office/drawing/2014/main" id="{22FB9A0E-CA7B-5168-5F7A-BD1711555991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Ускорение в коллайдере </a:t>
            </a:r>
            <a:r>
              <a:rPr lang="en-US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NICA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045BF6-D381-712F-3650-C50DB270A1C7}"/>
              </a:ext>
            </a:extLst>
          </p:cNvPr>
          <p:cNvSpPr txBox="1"/>
          <p:nvPr/>
        </p:nvSpPr>
        <p:spPr>
          <a:xfrm>
            <a:off x="2116411" y="1676493"/>
            <a:ext cx="7947176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sz="2000" dirty="0"/>
              <a:t>– Инжекция в Коллайдер из Нуклотрона при энергии 2-3 ГэВ </a:t>
            </a:r>
            <a:br>
              <a:rPr lang="ru-RU" sz="2000" dirty="0"/>
            </a:br>
            <a:r>
              <a:rPr lang="ru-RU" sz="2000" dirty="0"/>
              <a:t>(ниже критической энергии коллайдера)</a:t>
            </a:r>
          </a:p>
          <a:p>
            <a:pPr>
              <a:lnSpc>
                <a:spcPct val="200000"/>
              </a:lnSpc>
            </a:pPr>
            <a:r>
              <a:rPr lang="ru-RU" sz="2000" dirty="0"/>
              <a:t>– Прохождение критической энергии в Коллайдере при энергии 5</a:t>
            </a:r>
            <a:r>
              <a:rPr lang="en-US" sz="2000" dirty="0"/>
              <a:t>.7 </a:t>
            </a:r>
            <a:r>
              <a:rPr lang="ru-RU" sz="2000" dirty="0"/>
              <a:t>ГэВ</a:t>
            </a:r>
          </a:p>
          <a:p>
            <a:pPr>
              <a:lnSpc>
                <a:spcPct val="200000"/>
              </a:lnSpc>
            </a:pPr>
            <a:r>
              <a:rPr lang="ru-RU" sz="2000" dirty="0"/>
              <a:t>–</a:t>
            </a:r>
            <a:r>
              <a:rPr lang="en-US" sz="2000" dirty="0"/>
              <a:t> </a:t>
            </a:r>
            <a:r>
              <a:rPr lang="ru-RU" sz="2000" dirty="0"/>
              <a:t>Формирование синусоидальных сгустков (в случае барьерного ВЧ)</a:t>
            </a:r>
            <a:br>
              <a:rPr lang="ru-RU" sz="2000" dirty="0"/>
            </a:br>
            <a:r>
              <a:rPr lang="ru-RU" sz="2000" dirty="0"/>
              <a:t>– Эксперимент при энергии порядка 13 ГэВ</a:t>
            </a:r>
          </a:p>
        </p:txBody>
      </p:sp>
    </p:spTree>
    <p:extLst>
      <p:ext uri="{BB962C8B-B14F-4D97-AF65-F5344CB8AC3E}">
        <p14:creationId xmlns:p14="http://schemas.microsoft.com/office/powerpoint/2010/main" val="4163663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43">
            <a:extLst>
              <a:ext uri="{FF2B5EF4-FFF2-40B4-BE49-F238E27FC236}">
                <a16:creationId xmlns:a16="http://schemas.microsoft.com/office/drawing/2014/main" id="{048A7C7A-F202-0D56-6DB3-AFCD786BCBDB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Дата 4">
            <a:extLst>
              <a:ext uri="{FF2B5EF4-FFF2-40B4-BE49-F238E27FC236}">
                <a16:creationId xmlns:a16="http://schemas.microsoft.com/office/drawing/2014/main" id="{695117C4-8448-86AF-CDB4-302EE7C80A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CB4AD8-46B7-F046-8D2A-6DA0CE9CBDBE}" type="datetime1">
              <a:rPr lang="ru-RU" smtClean="0"/>
              <a:t>02.04.2024</a:t>
            </a:fld>
            <a:endParaRPr lang="ru-RU" dirty="0"/>
          </a:p>
        </p:txBody>
      </p:sp>
      <p:sp>
        <p:nvSpPr>
          <p:cNvPr id="13" name="Нижний колонтитул 5">
            <a:extLst>
              <a:ext uri="{FF2B5EF4-FFF2-40B4-BE49-F238E27FC236}">
                <a16:creationId xmlns:a16="http://schemas.microsoft.com/office/drawing/2014/main" id="{7421CF8D-F532-EC36-B11A-E31FFE99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66-я Всероссийская научная конференция МФТИ</a:t>
            </a:r>
          </a:p>
          <a:p>
            <a:r>
              <a:rPr lang="ru-RU" dirty="0"/>
              <a:t>Москва, 2024 г.</a:t>
            </a:r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A065531B-878F-A489-081F-0A82B04C6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13</a:t>
            </a:fld>
            <a:endParaRPr lang="ru-RU"/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F01CE857-26B0-B974-251D-FC5D29C0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 useBgFill="1">
        <p:nvSpPr>
          <p:cNvPr id="2" name="タイトル 1">
            <a:extLst>
              <a:ext uri="{FF2B5EF4-FFF2-40B4-BE49-F238E27FC236}">
                <a16:creationId xmlns:a16="http://schemas.microsoft.com/office/drawing/2014/main" id="{32AA63DE-D476-1EDB-5082-1D9A10792151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Изменение эмиттанса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E0AE7B-7D6C-4D20-ACC8-EC0264BCB642}"/>
                  </a:ext>
                </a:extLst>
              </p:cNvPr>
              <p:cNvSpPr txBox="1"/>
              <p:nvPr/>
            </p:nvSpPr>
            <p:spPr>
              <a:xfrm>
                <a:off x="659354" y="1877091"/>
                <a:ext cx="10861289" cy="36258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Для этого нужно рассмотреть нормализованный эмиттанс как инвариант. </a:t>
                </a:r>
                <a:b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</a:br>
                <a:endParaRPr lang="ru-RU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– Конечный </a:t>
                </a:r>
                <a:r>
                  <a:rPr lang="ru-RU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с.к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. эмиттанс синусоидального сгустка равен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𝜋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мм∙мрад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, что соответствует нормализованному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sin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sup>
                    </m:sSubSup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𝑏𝑢𝑛𝑐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𝛾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𝑒𝑥𝑝</m:t>
                        </m:r>
                      </m:sub>
                    </m:sSub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𝑒𝑥𝑝</m:t>
                        </m:r>
                      </m:sub>
                    </m:sSub>
                    <m:r>
                      <a:rPr lang="ru-RU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=0,9 м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𝛾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𝑒𝑥𝑝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=14.3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)</a:t>
                </a:r>
                <a:endParaRPr lang="ru-RU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– Формируется из эмиттанса равномерного сгустка в барьерном ВЧ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𝑏𝑏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𝑓𝑖𝑛</m:t>
                        </m:r>
                      </m:sup>
                    </m:sSub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, разделенного на 22 синусоидальных сгустка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𝜀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𝑠𝑖𝑛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𝑒𝑥𝑝</m:t>
                        </m:r>
                      </m:sup>
                    </m:sSubSup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sSubSup>
                      <m:sSub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𝑔𝑦𝑚</m:t>
                            </m:r>
                          </m:sub>
                        </m:s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𝜀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𝑏𝑏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𝑓𝑖𝑛</m:t>
                        </m:r>
                      </m:sup>
                    </m:sSub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при помощи ВЧ гимнастики. </a:t>
                </a:r>
                <a:endParaRPr lang="ru-RU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– Эмиттанс барьерного ВЧ подвержен влиянию критической энергии на эмиттанс охлажденного пучка после инжекции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𝑏𝑏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𝑐𝑜𝑜𝑙</m:t>
                        </m:r>
                      </m:sup>
                    </m:sSub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𝑏𝑏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𝑓𝑖𝑛</m:t>
                        </m:r>
                      </m:sup>
                    </m:sSubSup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𝑡𝑟</m:t>
                        </m:r>
                      </m:sub>
                    </m:sSub>
                    <m:sSubSup>
                      <m:sSub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𝑏𝑏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𝑐𝑜𝑜𝑙</m:t>
                        </m:r>
                      </m:sup>
                    </m:sSub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. </a:t>
                </a:r>
                <a:endParaRPr lang="ru-RU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– Охлажденный пучок формируется после инжекции, накопления и электронного охлаждения на 2-3 ГэВ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𝑏𝑏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𝑐𝑜𝑜𝑙</m:t>
                        </m:r>
                      </m:sup>
                    </m:sSubSup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𝑐𝑜𝑜𝑙</m:t>
                        </m:r>
                      </m:sub>
                    </m:sSub>
                    <m:sSubSup>
                      <m:sSub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𝑏𝑏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𝑖𝑛𝑗</m:t>
                        </m:r>
                      </m:sup>
                    </m:sSub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.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E0AE7B-7D6C-4D20-ACC8-EC0264BCB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54" y="1877091"/>
                <a:ext cx="10861289" cy="3625801"/>
              </a:xfrm>
              <a:prstGeom prst="rect">
                <a:avLst/>
              </a:prstGeom>
              <a:blipFill>
                <a:blip r:embed="rId3"/>
                <a:stretch>
                  <a:fillRect l="-350" r="-583" b="-6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CD83445-D612-46DE-A74C-D3C474E54695}"/>
              </a:ext>
            </a:extLst>
          </p:cNvPr>
          <p:cNvSpPr txBox="1"/>
          <p:nvPr/>
        </p:nvSpPr>
        <p:spPr>
          <a:xfrm>
            <a:off x="659354" y="1290762"/>
            <a:ext cx="210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Для барьерного ВЧ</a:t>
            </a:r>
          </a:p>
        </p:txBody>
      </p:sp>
    </p:spTree>
    <p:extLst>
      <p:ext uri="{BB962C8B-B14F-4D97-AF65-F5344CB8AC3E}">
        <p14:creationId xmlns:p14="http://schemas.microsoft.com/office/powerpoint/2010/main" val="1281624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43">
            <a:extLst>
              <a:ext uri="{FF2B5EF4-FFF2-40B4-BE49-F238E27FC236}">
                <a16:creationId xmlns:a16="http://schemas.microsoft.com/office/drawing/2014/main" id="{048A7C7A-F202-0D56-6DB3-AFCD786BCBDB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Дата 4">
            <a:extLst>
              <a:ext uri="{FF2B5EF4-FFF2-40B4-BE49-F238E27FC236}">
                <a16:creationId xmlns:a16="http://schemas.microsoft.com/office/drawing/2014/main" id="{695117C4-8448-86AF-CDB4-302EE7C80A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CB4AD8-46B7-F046-8D2A-6DA0CE9CBDBE}" type="datetime1">
              <a:rPr lang="ru-RU" smtClean="0"/>
              <a:t>02.04.2024</a:t>
            </a:fld>
            <a:endParaRPr lang="ru-RU" dirty="0"/>
          </a:p>
        </p:txBody>
      </p:sp>
      <p:sp>
        <p:nvSpPr>
          <p:cNvPr id="13" name="Нижний колонтитул 5">
            <a:extLst>
              <a:ext uri="{FF2B5EF4-FFF2-40B4-BE49-F238E27FC236}">
                <a16:creationId xmlns:a16="http://schemas.microsoft.com/office/drawing/2014/main" id="{7421CF8D-F532-EC36-B11A-E31FFE99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66-я Всероссийская научная конференция МФТИ</a:t>
            </a:r>
          </a:p>
          <a:p>
            <a:r>
              <a:rPr lang="ru-RU" dirty="0"/>
              <a:t>Москва, 2024 г.</a:t>
            </a:r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A065531B-878F-A489-081F-0A82B04C6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14</a:t>
            </a:fld>
            <a:endParaRPr lang="ru-RU"/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F01CE857-26B0-B974-251D-FC5D29C0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 useBgFill="1">
        <p:nvSpPr>
          <p:cNvPr id="3" name="タイトル 1">
            <a:extLst>
              <a:ext uri="{FF2B5EF4-FFF2-40B4-BE49-F238E27FC236}">
                <a16:creationId xmlns:a16="http://schemas.microsoft.com/office/drawing/2014/main" id="{AEE39440-496E-5DD3-FAAF-6CDB42D10C97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Продольная микроволновая неустойчивость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F97E0B-FD61-B7C9-1CEC-9FD622807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16" y="2101855"/>
            <a:ext cx="8347766" cy="2760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53C205-1352-D96D-C456-ECEA93743F3F}"/>
              </a:ext>
            </a:extLst>
          </p:cNvPr>
          <p:cNvSpPr txBox="1"/>
          <p:nvPr/>
        </p:nvSpPr>
        <p:spPr>
          <a:xfrm>
            <a:off x="1916116" y="1487611"/>
            <a:ext cx="252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Кейл-Шнель критерий</a:t>
            </a:r>
          </a:p>
        </p:txBody>
      </p:sp>
    </p:spTree>
    <p:extLst>
      <p:ext uri="{BB962C8B-B14F-4D97-AF65-F5344CB8AC3E}">
        <p14:creationId xmlns:p14="http://schemas.microsoft.com/office/powerpoint/2010/main" val="750612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正方形/長方形 43">
            <a:extLst>
              <a:ext uri="{FF2B5EF4-FFF2-40B4-BE49-F238E27FC236}">
                <a16:creationId xmlns:a16="http://schemas.microsoft.com/office/drawing/2014/main" id="{B6E31F3A-8B98-3991-4DCC-42191568EFD4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Дата 4">
            <a:extLst>
              <a:ext uri="{FF2B5EF4-FFF2-40B4-BE49-F238E27FC236}">
                <a16:creationId xmlns:a16="http://schemas.microsoft.com/office/drawing/2014/main" id="{AE831563-FA6D-2A89-E214-A2F1184595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CB4AD8-46B7-F046-8D2A-6DA0CE9CBDBE}" type="datetime1">
              <a:rPr lang="ru-RU" smtClean="0"/>
              <a:t>02.04.2024</a:t>
            </a:fld>
            <a:endParaRPr lang="ru-RU" dirty="0"/>
          </a:p>
        </p:txBody>
      </p:sp>
      <p:sp>
        <p:nvSpPr>
          <p:cNvPr id="12" name="Нижний колонтитул 5">
            <a:extLst>
              <a:ext uri="{FF2B5EF4-FFF2-40B4-BE49-F238E27FC236}">
                <a16:creationId xmlns:a16="http://schemas.microsoft.com/office/drawing/2014/main" id="{57A79EA8-9795-EFD7-F4A6-A292CF61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66-я Всероссийская научная конференция МФТИ</a:t>
            </a:r>
          </a:p>
          <a:p>
            <a:r>
              <a:rPr lang="ru-RU" dirty="0"/>
              <a:t>Москва, 2024 г.</a:t>
            </a:r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C31905E0-CDA7-CEDA-AC16-4D014782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15</a:t>
            </a:fld>
            <a:endParaRPr lang="ru-RU"/>
          </a:p>
        </p:txBody>
      </p:sp>
      <p:pic>
        <p:nvPicPr>
          <p:cNvPr id="14" name="88ae095048.jpg" descr="88ae095048.jpg">
            <a:extLst>
              <a:ext uri="{FF2B5EF4-FFF2-40B4-BE49-F238E27FC236}">
                <a16:creationId xmlns:a16="http://schemas.microsoft.com/office/drawing/2014/main" id="{705DF7E7-1E11-7CF8-A6F4-086D216DD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 useBgFill="1">
        <p:nvSpPr>
          <p:cNvPr id="2" name="タイトル 1">
            <a:extLst>
              <a:ext uri="{FF2B5EF4-FFF2-40B4-BE49-F238E27FC236}">
                <a16:creationId xmlns:a16="http://schemas.microsoft.com/office/drawing/2014/main" id="{53FDC4E0-045D-48DA-A09B-687E1C2C0F15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Продольная микроволновая неустойчивость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EF4077-0881-4F94-6C32-057FFBA17700}"/>
                  </a:ext>
                </a:extLst>
              </p:cNvPr>
              <p:cNvSpPr txBox="1"/>
              <p:nvPr/>
            </p:nvSpPr>
            <p:spPr>
              <a:xfrm>
                <a:off x="2296223" y="2801102"/>
                <a:ext cx="7962899" cy="672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𝑒𝑐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𝛾𝛽</m:t>
                      </m:r>
                      <m:sSubSup>
                        <m:sSubSup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EF4077-0881-4F94-6C32-057FFBA17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223" y="2801102"/>
                <a:ext cx="7962899" cy="672620"/>
              </a:xfrm>
              <a:prstGeom prst="rect">
                <a:avLst/>
              </a:prstGeom>
              <a:blipFill>
                <a:blip r:embed="rId3"/>
                <a:stretch>
                  <a:fillRect t="-18519" b="-907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1F2161-F320-52AC-FC67-3027609F05FC}"/>
                  </a:ext>
                </a:extLst>
              </p:cNvPr>
              <p:cNvSpPr txBox="1"/>
              <p:nvPr/>
            </p:nvSpPr>
            <p:spPr>
              <a:xfrm>
                <a:off x="2296223" y="4934893"/>
                <a:ext cx="7962899" cy="7125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𝑒𝑐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𝜋𝛾𝛽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1F2161-F320-52AC-FC67-3027609F0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223" y="4934893"/>
                <a:ext cx="7962899" cy="712503"/>
              </a:xfrm>
              <a:prstGeom prst="rect">
                <a:avLst/>
              </a:prstGeom>
              <a:blipFill>
                <a:blip r:embed="rId4"/>
                <a:stretch>
                  <a:fillRect t="-12281" b="-859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9EEF0A-10C3-142E-CD6F-586F815B63DC}"/>
                  </a:ext>
                </a:extLst>
              </p:cNvPr>
              <p:cNvSpPr txBox="1"/>
              <p:nvPr/>
            </p:nvSpPr>
            <p:spPr>
              <a:xfrm>
                <a:off x="2296223" y="1396145"/>
                <a:ext cx="1625290" cy="670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𝑐𝑁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9EEF0A-10C3-142E-CD6F-586F815B6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223" y="1396145"/>
                <a:ext cx="1625290" cy="670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596A81-A02D-D187-427D-B83247701150}"/>
                  </a:ext>
                </a:extLst>
              </p:cNvPr>
              <p:cNvSpPr txBox="1"/>
              <p:nvPr/>
            </p:nvSpPr>
            <p:spPr>
              <a:xfrm>
                <a:off x="4049751" y="1408327"/>
                <a:ext cx="63822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– длина пучка или для барьерного ВЧ это эквивалентно расстоянию между удерживающими барьерами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596A81-A02D-D187-427D-B83247701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751" y="1408327"/>
                <a:ext cx="6382216" cy="646331"/>
              </a:xfrm>
              <a:prstGeom prst="rect">
                <a:avLst/>
              </a:prstGeom>
              <a:blipFill>
                <a:blip r:embed="rId6"/>
                <a:stretch>
                  <a:fillRect l="-794" t="-3846" b="-13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B839765-A380-BBBD-68D7-FCE1DA727112}"/>
              </a:ext>
            </a:extLst>
          </p:cNvPr>
          <p:cNvSpPr txBox="1"/>
          <p:nvPr/>
        </p:nvSpPr>
        <p:spPr>
          <a:xfrm>
            <a:off x="2296223" y="2284874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Ограничение на количество частиц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B589EF-03AB-1D8F-466D-F5B80810D8F5}"/>
                  </a:ext>
                </a:extLst>
              </p:cNvPr>
              <p:cNvSpPr txBox="1"/>
              <p:nvPr/>
            </p:nvSpPr>
            <p:spPr>
              <a:xfrm>
                <a:off x="2296223" y="3633395"/>
                <a:ext cx="8135744" cy="1123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нормализованный эмиттанс для барьерного ВЧ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𝜀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𝑡𝑟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𝑡𝑟</m:t>
                        </m:r>
                      </m:sub>
                    </m:sSub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𝑡𝑟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так как распределение по импульсам имеет гауссов вид, а продольный размер – равномерный)</a:t>
                </a:r>
                <a:r>
                  <a:rPr lang="ru-RU" dirty="0"/>
                  <a:t>. С другой стороны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𝑏𝑏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𝑓𝑖𝑛</m:t>
                        </m:r>
                      </m:sup>
                    </m:sSubSup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sub>
                          <m:sup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𝑔𝑦𝑚</m:t>
                            </m:r>
                          </m:sub>
                        </m:sSub>
                      </m:den>
                    </m:f>
                    <m:r>
                      <a:rPr lang="ru-RU">
                        <a:latin typeface="Cambria Math" panose="02040503050406030204" pitchFamily="18" charset="0"/>
                      </a:rPr>
                      <m:t>=0.7 м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B589EF-03AB-1D8F-466D-F5B80810D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223" y="3633395"/>
                <a:ext cx="8135744" cy="1123321"/>
              </a:xfrm>
              <a:prstGeom prst="rect">
                <a:avLst/>
              </a:prstGeom>
              <a:blipFill>
                <a:blip r:embed="rId7"/>
                <a:stretch>
                  <a:fillRect l="-623" t="-1124" b="-685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043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Принципиальная схема скачка для барьерного ВЧ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BC98B5D-5C54-34D5-AFAD-62A95A90CD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99" y="2155194"/>
            <a:ext cx="3681202" cy="339861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674245-8D72-DF33-236F-ACB8D8253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99" y="2155194"/>
            <a:ext cx="4133346" cy="32723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C993B5-426A-20BF-D843-861A9BDF08BC}"/>
                  </a:ext>
                </a:extLst>
              </p:cNvPr>
              <p:cNvSpPr txBox="1"/>
              <p:nvPr/>
            </p:nvSpPr>
            <p:spPr>
              <a:xfrm>
                <a:off x="523178" y="1219717"/>
                <a:ext cx="3836949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для барьерного ВЧ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b="1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𝒅</m:t>
                        </m:r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𝜸</m:t>
                        </m:r>
                      </m:num>
                      <m:den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𝒅𝒕</m:t>
                        </m:r>
                      </m:den>
                    </m:f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ru-RU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p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C993B5-426A-20BF-D843-861A9BDF0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78" y="1219717"/>
                <a:ext cx="3836949" cy="375552"/>
              </a:xfrm>
              <a:prstGeom prst="rect">
                <a:avLst/>
              </a:prstGeom>
              <a:blipFill>
                <a:blip r:embed="rId5"/>
                <a:stretch>
                  <a:fillRect l="-1650" t="-113333" b="-16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3">
            <a:extLst>
              <a:ext uri="{FF2B5EF4-FFF2-40B4-BE49-F238E27FC236}">
                <a16:creationId xmlns:a16="http://schemas.microsoft.com/office/drawing/2014/main" id="{B6E31F3A-8B98-3991-4DCC-42191568EFD4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Дата 4">
            <a:extLst>
              <a:ext uri="{FF2B5EF4-FFF2-40B4-BE49-F238E27FC236}">
                <a16:creationId xmlns:a16="http://schemas.microsoft.com/office/drawing/2014/main" id="{AE831563-FA6D-2A89-E214-A2F1184595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CB4AD8-46B7-F046-8D2A-6DA0CE9CBDBE}" type="datetime1">
              <a:rPr lang="ru-RU" smtClean="0"/>
              <a:t>02.04.2024</a:t>
            </a:fld>
            <a:endParaRPr lang="ru-RU" dirty="0"/>
          </a:p>
        </p:txBody>
      </p:sp>
      <p:sp>
        <p:nvSpPr>
          <p:cNvPr id="12" name="Нижний колонтитул 5">
            <a:extLst>
              <a:ext uri="{FF2B5EF4-FFF2-40B4-BE49-F238E27FC236}">
                <a16:creationId xmlns:a16="http://schemas.microsoft.com/office/drawing/2014/main" id="{57A79EA8-9795-EFD7-F4A6-A292CF61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66-я Всероссийская научная конференция МФТИ</a:t>
            </a:r>
          </a:p>
          <a:p>
            <a:r>
              <a:rPr lang="ru-RU" dirty="0"/>
              <a:t>Москва, 2024 г.</a:t>
            </a:r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C31905E0-CDA7-CEDA-AC16-4D014782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16</a:t>
            </a:fld>
            <a:endParaRPr lang="ru-RU"/>
          </a:p>
        </p:txBody>
      </p:sp>
      <p:pic>
        <p:nvPicPr>
          <p:cNvPr id="14" name="88ae095048.jpg" descr="88ae095048.jpg">
            <a:extLst>
              <a:ext uri="{FF2B5EF4-FFF2-40B4-BE49-F238E27FC236}">
                <a16:creationId xmlns:a16="http://schemas.microsoft.com/office/drawing/2014/main" id="{705DF7E7-1E11-7CF8-A6F4-086D216DD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659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Продольная микроволновая неустойчивость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65B1CD-ADAD-3795-04B8-1B5F62C1A0E7}"/>
                  </a:ext>
                </a:extLst>
              </p:cNvPr>
              <p:cNvSpPr txBox="1"/>
              <p:nvPr/>
            </p:nvSpPr>
            <p:spPr>
              <a:xfrm>
                <a:off x="881137" y="1110870"/>
                <a:ext cx="10417724" cy="2402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</a:pPr>
                <a:r>
                  <a:rPr lang="ru-RU" dirty="0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– С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ветимость порядка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2×</m:t>
                    </m:r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32</m:t>
                        </m:r>
                      </m:sup>
                    </m:sSup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см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𝑒𝑥𝑝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=1×</m:t>
                    </m:r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в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конечных 22 синусоидальных сгустках</a:t>
                </a:r>
                <a:b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</a:b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– Требуемое количество частиц в барьерном ВЧ как минимум должно быть больше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2.2×</m:t>
                    </m:r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13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b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=5.7 ГэВ,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=7.08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=0.99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вблизи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=2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5×</m:t>
                    </m:r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для расчётов принято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den>
                    </m:f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=20 Ом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.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5000"/>
                  </a:lnSpc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</a:pPr>
                <a:r>
                  <a:rPr lang="ru-RU" sz="18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 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5000"/>
                  </a:lnSpc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𝑝</m:t>
                          </m:r>
                        </m:sub>
                      </m:sSub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≤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1×5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.4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5.7×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9</m:t>
                              </m:r>
                            </m:sup>
                          </m:s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эВ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20 Ом 1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.6×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−19</m:t>
                              </m:r>
                            </m:sup>
                          </m:s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Кл 3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8</m:t>
                              </m:r>
                            </m:sup>
                          </m:sSup>
                          <m:f>
                            <m:fPr>
                              <m:type m:val="skw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 м</m:t>
                              </m:r>
                            </m:num>
                            <m:den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с</m:t>
                              </m:r>
                            </m:den>
                          </m:f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.5×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−4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0.7 м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7.08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5000"/>
                  </a:lnSpc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</a:pPr>
                <a:r>
                  <a:rPr lang="ru-RU" sz="1800" b="1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 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65B1CD-ADAD-3795-04B8-1B5F62C1A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37" y="1110870"/>
                <a:ext cx="10417724" cy="2402196"/>
              </a:xfrm>
              <a:prstGeom prst="rect">
                <a:avLst/>
              </a:prstGeom>
              <a:blipFill>
                <a:blip r:embed="rId2"/>
                <a:stretch>
                  <a:fillRect l="-487" b="-136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295C2B-D29C-C880-DCA9-EFD1EE27CEC5}"/>
                  </a:ext>
                </a:extLst>
              </p:cNvPr>
              <p:cNvSpPr txBox="1"/>
              <p:nvPr/>
            </p:nvSpPr>
            <p:spPr>
              <a:xfrm>
                <a:off x="881137" y="3891640"/>
                <a:ext cx="5019482" cy="1720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5000"/>
                  </a:lnSpc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Таким образом ограничение для длины пучка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С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𝑟𝑖𝑛𝑔</m:t>
                            </m:r>
                          </m:sub>
                        </m:sSub>
                      </m:num>
                      <m:den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ru-RU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=251 м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ограничение на количество частиц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𝟕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×</m:t>
                    </m:r>
                    <m:sSup>
                      <m:sSupPr>
                        <m:ctrlP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𝟏𝟏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,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С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𝑟𝑖𝑛𝑔</m:t>
                            </m:r>
                          </m:sub>
                        </m:sSub>
                      </m:num>
                      <m:den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ru-RU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=50 м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𝟑</m:t>
                    </m:r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𝟓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×</m:t>
                    </m:r>
                    <m:sSup>
                      <m:sSupPr>
                        <m:ctrlP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𝟏𝟎</m:t>
                        </m:r>
                      </m:e>
                      <m:sup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𝟏𝟐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.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295C2B-D29C-C880-DCA9-EFD1EE27C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37" y="3891640"/>
                <a:ext cx="5019482" cy="1720407"/>
              </a:xfrm>
              <a:prstGeom prst="rect">
                <a:avLst/>
              </a:prstGeom>
              <a:blipFill>
                <a:blip r:embed="rId3"/>
                <a:stretch>
                  <a:fillRect l="-1010" r="-1010" b="-36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2D98493-A6F2-6036-A510-9FF189F7F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318" y="3497651"/>
            <a:ext cx="5019482" cy="2591075"/>
          </a:xfrm>
          <a:prstGeom prst="rect">
            <a:avLst/>
          </a:prstGeom>
        </p:spPr>
      </p:pic>
      <p:sp>
        <p:nvSpPr>
          <p:cNvPr id="2" name="正方形/長方形 43">
            <a:extLst>
              <a:ext uri="{FF2B5EF4-FFF2-40B4-BE49-F238E27FC236}">
                <a16:creationId xmlns:a16="http://schemas.microsoft.com/office/drawing/2014/main" id="{B83EA63C-E48F-53EA-7EF2-C96CC0836FC6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Дата 4">
            <a:extLst>
              <a:ext uri="{FF2B5EF4-FFF2-40B4-BE49-F238E27FC236}">
                <a16:creationId xmlns:a16="http://schemas.microsoft.com/office/drawing/2014/main" id="{52935D4E-14B5-CAD2-AC9C-C006473E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CB4AD8-46B7-F046-8D2A-6DA0CE9CBDBE}" type="datetime1">
              <a:rPr lang="ru-RU" smtClean="0"/>
              <a:t>02.04.2024</a:t>
            </a:fld>
            <a:endParaRPr lang="ru-RU" dirty="0"/>
          </a:p>
        </p:txBody>
      </p:sp>
      <p:sp>
        <p:nvSpPr>
          <p:cNvPr id="5" name="Нижний колонтитул 5">
            <a:extLst>
              <a:ext uri="{FF2B5EF4-FFF2-40B4-BE49-F238E27FC236}">
                <a16:creationId xmlns:a16="http://schemas.microsoft.com/office/drawing/2014/main" id="{4B98146B-5BD3-C5BD-6BBF-1D0D394C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66-я Всероссийская научная конференция МФТИ</a:t>
            </a:r>
          </a:p>
          <a:p>
            <a:r>
              <a:rPr lang="ru-RU" dirty="0"/>
              <a:t>Москва, 2024 г.</a:t>
            </a:r>
          </a:p>
        </p:txBody>
      </p:sp>
      <p:sp>
        <p:nvSpPr>
          <p:cNvPr id="11" name="Номер слайда 6">
            <a:extLst>
              <a:ext uri="{FF2B5EF4-FFF2-40B4-BE49-F238E27FC236}">
                <a16:creationId xmlns:a16="http://schemas.microsoft.com/office/drawing/2014/main" id="{7D99CABA-6122-0429-04F0-57240EC3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17</a:t>
            </a:fld>
            <a:endParaRPr lang="ru-RU"/>
          </a:p>
        </p:txBody>
      </p:sp>
      <p:pic>
        <p:nvPicPr>
          <p:cNvPr id="14" name="88ae095048.jpg" descr="88ae095048.jpg">
            <a:extLst>
              <a:ext uri="{FF2B5EF4-FFF2-40B4-BE49-F238E27FC236}">
                <a16:creationId xmlns:a16="http://schemas.microsoft.com/office/drawing/2014/main" id="{88764092-E55E-0CD4-251D-2C68A6B5B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33667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正方形/長方形 43">
            <a:extLst>
              <a:ext uri="{FF2B5EF4-FFF2-40B4-BE49-F238E27FC236}">
                <a16:creationId xmlns:a16="http://schemas.microsoft.com/office/drawing/2014/main" id="{B6E31F3A-8B98-3991-4DCC-42191568EFD4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Дата 4">
            <a:extLst>
              <a:ext uri="{FF2B5EF4-FFF2-40B4-BE49-F238E27FC236}">
                <a16:creationId xmlns:a16="http://schemas.microsoft.com/office/drawing/2014/main" id="{AE831563-FA6D-2A89-E214-A2F1184595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CB4AD8-46B7-F046-8D2A-6DA0CE9CBDBE}" type="datetime1">
              <a:rPr lang="ru-RU" smtClean="0"/>
              <a:t>02.04.2024</a:t>
            </a:fld>
            <a:endParaRPr lang="ru-RU" dirty="0"/>
          </a:p>
        </p:txBody>
      </p:sp>
      <p:sp>
        <p:nvSpPr>
          <p:cNvPr id="12" name="Нижний колонтитул 5">
            <a:extLst>
              <a:ext uri="{FF2B5EF4-FFF2-40B4-BE49-F238E27FC236}">
                <a16:creationId xmlns:a16="http://schemas.microsoft.com/office/drawing/2014/main" id="{57A79EA8-9795-EFD7-F4A6-A292CF61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66-я Всероссийская научная конференция МФТИ</a:t>
            </a:r>
          </a:p>
          <a:p>
            <a:r>
              <a:rPr lang="ru-RU" dirty="0"/>
              <a:t>Москва, 2024 г.</a:t>
            </a:r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C31905E0-CDA7-CEDA-AC16-4D014782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18</a:t>
            </a:fld>
            <a:endParaRPr lang="ru-RU"/>
          </a:p>
        </p:txBody>
      </p:sp>
      <p:pic>
        <p:nvPicPr>
          <p:cNvPr id="14" name="88ae095048.jpg" descr="88ae095048.jpg">
            <a:extLst>
              <a:ext uri="{FF2B5EF4-FFF2-40B4-BE49-F238E27FC236}">
                <a16:creationId xmlns:a16="http://schemas.microsoft.com/office/drawing/2014/main" id="{705DF7E7-1E11-7CF8-A6F4-086D216DD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 useBgFill="1">
        <p:nvSpPr>
          <p:cNvPr id="6" name="タイトル 1">
            <a:extLst>
              <a:ext uri="{FF2B5EF4-FFF2-40B4-BE49-F238E27FC236}">
                <a16:creationId xmlns:a16="http://schemas.microsoft.com/office/drawing/2014/main" id="{A8A69698-6793-1E48-1426-FD4DEB6E3109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Принципиальная схема скачка для барьерного ВЧ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616B63-BFF8-7B61-A3D9-9163C22891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524" y="2303806"/>
            <a:ext cx="3240000" cy="314432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588B08-FBB9-F055-6A94-3F54EC28A0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97" y="2303806"/>
            <a:ext cx="3240000" cy="3144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07D59A9-955F-FD3B-3306-24CD02D99B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170" y="3875970"/>
            <a:ext cx="2881630" cy="21507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738E43-2C72-E2C8-CA98-3438B36EB3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170" y="1040100"/>
            <a:ext cx="2881630" cy="26555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4080AA-D206-3F61-EB0C-360005F8499A}"/>
              </a:ext>
            </a:extLst>
          </p:cNvPr>
          <p:cNvSpPr txBox="1"/>
          <p:nvPr/>
        </p:nvSpPr>
        <p:spPr>
          <a:xfrm>
            <a:off x="319097" y="1351863"/>
            <a:ext cx="3048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Предварительное поднятие критической энергии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4A9E01-962A-4B3D-9AF5-767B655FD8AA}"/>
              </a:ext>
            </a:extLst>
          </p:cNvPr>
          <p:cNvSpPr txBox="1"/>
          <p:nvPr/>
        </p:nvSpPr>
        <p:spPr>
          <a:xfrm>
            <a:off x="4222524" y="1351863"/>
            <a:ext cx="3048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Скачок</a:t>
            </a:r>
            <a:br>
              <a:rPr lang="ru-RU" dirty="0"/>
            </a:br>
            <a:r>
              <a:rPr lang="ru-RU" dirty="0"/>
              <a:t>критической энергии</a:t>
            </a:r>
          </a:p>
        </p:txBody>
      </p:sp>
    </p:spTree>
    <p:extLst>
      <p:ext uri="{BB962C8B-B14F-4D97-AF65-F5344CB8AC3E}">
        <p14:creationId xmlns:p14="http://schemas.microsoft.com/office/powerpoint/2010/main" val="557336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43">
            <a:extLst>
              <a:ext uri="{FF2B5EF4-FFF2-40B4-BE49-F238E27FC236}">
                <a16:creationId xmlns:a16="http://schemas.microsoft.com/office/drawing/2014/main" id="{048A7C7A-F202-0D56-6DB3-AFCD786BCBDB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Дата 4">
            <a:extLst>
              <a:ext uri="{FF2B5EF4-FFF2-40B4-BE49-F238E27FC236}">
                <a16:creationId xmlns:a16="http://schemas.microsoft.com/office/drawing/2014/main" id="{695117C4-8448-86AF-CDB4-302EE7C80A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CB4AD8-46B7-F046-8D2A-6DA0CE9CBDBE}" type="datetime1">
              <a:rPr lang="ru-RU" smtClean="0"/>
              <a:t>02.04.2024</a:t>
            </a:fld>
            <a:endParaRPr lang="ru-RU" dirty="0"/>
          </a:p>
        </p:txBody>
      </p:sp>
      <p:sp>
        <p:nvSpPr>
          <p:cNvPr id="13" name="Нижний колонтитул 5">
            <a:extLst>
              <a:ext uri="{FF2B5EF4-FFF2-40B4-BE49-F238E27FC236}">
                <a16:creationId xmlns:a16="http://schemas.microsoft.com/office/drawing/2014/main" id="{7421CF8D-F532-EC36-B11A-E31FFE99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66-я Всероссийская научная конференция МФТИ</a:t>
            </a:r>
          </a:p>
          <a:p>
            <a:r>
              <a:rPr lang="ru-RU" dirty="0"/>
              <a:t>Москва, 2024 г.</a:t>
            </a:r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A065531B-878F-A489-081F-0A82B04C6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19</a:t>
            </a:fld>
            <a:endParaRPr lang="ru-RU"/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F01CE857-26B0-B974-251D-FC5D29C0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 useBgFill="1">
        <p:nvSpPr>
          <p:cNvPr id="20" name="タイトル 1">
            <a:extLst>
              <a:ext uri="{FF2B5EF4-FFF2-40B4-BE49-F238E27FC236}">
                <a16:creationId xmlns:a16="http://schemas.microsoft.com/office/drawing/2014/main" id="{22FB9A0E-CA7B-5168-5F7A-BD1711555991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Ускорение в</a:t>
            </a:r>
            <a:r>
              <a:rPr lang="en-US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Нуклотроне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045BF6-D381-712F-3650-C50DB270A1C7}"/>
              </a:ext>
            </a:extLst>
          </p:cNvPr>
          <p:cNvSpPr txBox="1"/>
          <p:nvPr/>
        </p:nvSpPr>
        <p:spPr>
          <a:xfrm>
            <a:off x="2601928" y="1390675"/>
            <a:ext cx="6976142" cy="369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sz="2000" dirty="0"/>
              <a:t>– Ускорение в Нуклотроне до 7-8 ГэВ</a:t>
            </a:r>
          </a:p>
          <a:p>
            <a:pPr>
              <a:lnSpc>
                <a:spcPct val="200000"/>
              </a:lnSpc>
            </a:pPr>
            <a:r>
              <a:rPr lang="ru-RU" sz="2000" dirty="0"/>
              <a:t>– Инжекция в Коллайдер из Нуклотрона при энергии 7-8 ГэВ </a:t>
            </a:r>
            <a:br>
              <a:rPr lang="ru-RU" sz="2000" dirty="0"/>
            </a:br>
            <a:r>
              <a:rPr lang="ru-RU" sz="2000" dirty="0"/>
              <a:t>(ниже критической энергии коллайдера)</a:t>
            </a:r>
          </a:p>
          <a:p>
            <a:pPr>
              <a:lnSpc>
                <a:spcPct val="200000"/>
              </a:lnSpc>
            </a:pPr>
            <a:r>
              <a:rPr lang="ru-RU" sz="2000" dirty="0"/>
              <a:t>–</a:t>
            </a:r>
            <a:r>
              <a:rPr lang="en-US" sz="2000" dirty="0"/>
              <a:t> </a:t>
            </a:r>
            <a:r>
              <a:rPr lang="ru-RU" sz="2000" dirty="0"/>
              <a:t>Формирование синусоидальных сгустков</a:t>
            </a:r>
          </a:p>
          <a:p>
            <a:pPr>
              <a:lnSpc>
                <a:spcPct val="200000"/>
              </a:lnSpc>
            </a:pPr>
            <a:r>
              <a:rPr lang="ru-RU" sz="2000" dirty="0"/>
              <a:t>– Охлаждение на 7-8 ГэВ</a:t>
            </a:r>
          </a:p>
          <a:p>
            <a:pPr>
              <a:lnSpc>
                <a:spcPct val="200000"/>
              </a:lnSpc>
            </a:pPr>
            <a:r>
              <a:rPr lang="ru-RU" sz="2000" dirty="0"/>
              <a:t>– Эксперимент при энергии порядка 13 ГэВ</a:t>
            </a:r>
          </a:p>
        </p:txBody>
      </p:sp>
    </p:spTree>
    <p:extLst>
      <p:ext uri="{BB962C8B-B14F-4D97-AF65-F5344CB8AC3E}">
        <p14:creationId xmlns:p14="http://schemas.microsoft.com/office/powerpoint/2010/main" val="2196438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Комплекс </a:t>
            </a:r>
            <a:r>
              <a:rPr lang="en-US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Nuclotron-NICA</a:t>
            </a:r>
            <a:endParaRPr lang="ru-RU" sz="3200" b="1" dirty="0">
              <a:ln>
                <a:noFill/>
              </a:ln>
              <a:solidFill>
                <a:srgbClr val="130B77"/>
              </a:solidFill>
              <a:effectLst/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06B4DDEC-6889-AF74-4CF5-CD27C20D7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867" y="1005319"/>
            <a:ext cx="9114263" cy="512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43">
            <a:extLst>
              <a:ext uri="{FF2B5EF4-FFF2-40B4-BE49-F238E27FC236}">
                <a16:creationId xmlns:a16="http://schemas.microsoft.com/office/drawing/2014/main" id="{A7F6CB4E-D717-6D85-2673-740549284EAA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Дата 4">
            <a:extLst>
              <a:ext uri="{FF2B5EF4-FFF2-40B4-BE49-F238E27FC236}">
                <a16:creationId xmlns:a16="http://schemas.microsoft.com/office/drawing/2014/main" id="{FF076954-80A0-BF46-3B91-07AE3D8120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CB4AD8-46B7-F046-8D2A-6DA0CE9CBDBE}" type="datetime1">
              <a:rPr lang="ru-RU" smtClean="0"/>
              <a:t>02.04.2024</a:t>
            </a:fld>
            <a:endParaRPr lang="ru-RU" dirty="0"/>
          </a:p>
        </p:txBody>
      </p:sp>
      <p:sp>
        <p:nvSpPr>
          <p:cNvPr id="14" name="Нижний колонтитул 5">
            <a:extLst>
              <a:ext uri="{FF2B5EF4-FFF2-40B4-BE49-F238E27FC236}">
                <a16:creationId xmlns:a16="http://schemas.microsoft.com/office/drawing/2014/main" id="{151F405F-EC25-0674-87F6-49537C169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66-я Всероссийская научная конференция МФТИ</a:t>
            </a:r>
          </a:p>
          <a:p>
            <a:r>
              <a:rPr lang="ru-RU" dirty="0"/>
              <a:t>Москва, 2024 г.</a:t>
            </a:r>
          </a:p>
        </p:txBody>
      </p:sp>
      <p:sp>
        <p:nvSpPr>
          <p:cNvPr id="16" name="Номер слайда 6">
            <a:extLst>
              <a:ext uri="{FF2B5EF4-FFF2-40B4-BE49-F238E27FC236}">
                <a16:creationId xmlns:a16="http://schemas.microsoft.com/office/drawing/2014/main" id="{53477DCC-2F4D-C312-6A07-4D4864B52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2</a:t>
            </a:fld>
            <a:endParaRPr lang="ru-RU"/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445C00E4-2993-FD3E-976E-8E7CA43A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5262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43">
            <a:extLst>
              <a:ext uri="{FF2B5EF4-FFF2-40B4-BE49-F238E27FC236}">
                <a16:creationId xmlns:a16="http://schemas.microsoft.com/office/drawing/2014/main" id="{048A7C7A-F202-0D56-6DB3-AFCD786BCBDB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Дата 4">
            <a:extLst>
              <a:ext uri="{FF2B5EF4-FFF2-40B4-BE49-F238E27FC236}">
                <a16:creationId xmlns:a16="http://schemas.microsoft.com/office/drawing/2014/main" id="{695117C4-8448-86AF-CDB4-302EE7C80A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CB4AD8-46B7-F046-8D2A-6DA0CE9CBDBE}" type="datetime1">
              <a:rPr lang="ru-RU" smtClean="0"/>
              <a:t>02.04.2024</a:t>
            </a:fld>
            <a:endParaRPr lang="ru-RU" dirty="0"/>
          </a:p>
        </p:txBody>
      </p:sp>
      <p:sp>
        <p:nvSpPr>
          <p:cNvPr id="13" name="Нижний колонтитул 5">
            <a:extLst>
              <a:ext uri="{FF2B5EF4-FFF2-40B4-BE49-F238E27FC236}">
                <a16:creationId xmlns:a16="http://schemas.microsoft.com/office/drawing/2014/main" id="{7421CF8D-F532-EC36-B11A-E31FFE99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66-я Всероссийская научная конференция МФТИ</a:t>
            </a:r>
          </a:p>
          <a:p>
            <a:r>
              <a:rPr lang="ru-RU" dirty="0"/>
              <a:t>Москва, 2024 г.</a:t>
            </a:r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A065531B-878F-A489-081F-0A82B04C6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20</a:t>
            </a:fld>
            <a:endParaRPr lang="ru-RU"/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F01CE857-26B0-B974-251D-FC5D29C0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 useBgFill="1">
        <p:nvSpPr>
          <p:cNvPr id="20" name="タイトル 1">
            <a:extLst>
              <a:ext uri="{FF2B5EF4-FFF2-40B4-BE49-F238E27FC236}">
                <a16:creationId xmlns:a16="http://schemas.microsoft.com/office/drawing/2014/main" id="{22FB9A0E-CA7B-5168-5F7A-BD1711555991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Введение суперпериодической структуры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6EAA0B-880E-963C-1DF6-CE8F05C0DA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98" y="1025444"/>
            <a:ext cx="5868000" cy="186043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BFBD7B-E1F2-97F9-5EFC-E6A756EC0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550" y="2908567"/>
            <a:ext cx="3208898" cy="120173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C0AF8B3-1F42-ED5E-B31E-FE8A4FBC3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67" y="4149662"/>
            <a:ext cx="7286462" cy="1074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440C99-5B2A-A6F3-C79D-E95F4BC2C349}"/>
              </a:ext>
            </a:extLst>
          </p:cNvPr>
          <p:cNvSpPr txBox="1"/>
          <p:nvPr/>
        </p:nvSpPr>
        <p:spPr>
          <a:xfrm>
            <a:off x="1500414" y="5368048"/>
            <a:ext cx="9179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Введение суперпериодической модуляции приводит к повышению значения критической энергии выше энергии эксперимента</a:t>
            </a:r>
          </a:p>
        </p:txBody>
      </p:sp>
    </p:spTree>
    <p:extLst>
      <p:ext uri="{BB962C8B-B14F-4D97-AF65-F5344CB8AC3E}">
        <p14:creationId xmlns:p14="http://schemas.microsoft.com/office/powerpoint/2010/main" val="3217632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43">
            <a:extLst>
              <a:ext uri="{FF2B5EF4-FFF2-40B4-BE49-F238E27FC236}">
                <a16:creationId xmlns:a16="http://schemas.microsoft.com/office/drawing/2014/main" id="{048A7C7A-F202-0D56-6DB3-AFCD786BCBDB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Дата 4">
            <a:extLst>
              <a:ext uri="{FF2B5EF4-FFF2-40B4-BE49-F238E27FC236}">
                <a16:creationId xmlns:a16="http://schemas.microsoft.com/office/drawing/2014/main" id="{695117C4-8448-86AF-CDB4-302EE7C80A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CB4AD8-46B7-F046-8D2A-6DA0CE9CBDBE}" type="datetime1">
              <a:rPr lang="ru-RU" smtClean="0"/>
              <a:t>02.04.2024</a:t>
            </a:fld>
            <a:endParaRPr lang="ru-RU" dirty="0"/>
          </a:p>
        </p:txBody>
      </p:sp>
      <p:sp>
        <p:nvSpPr>
          <p:cNvPr id="13" name="Нижний колонтитул 5">
            <a:extLst>
              <a:ext uri="{FF2B5EF4-FFF2-40B4-BE49-F238E27FC236}">
                <a16:creationId xmlns:a16="http://schemas.microsoft.com/office/drawing/2014/main" id="{7421CF8D-F532-EC36-B11A-E31FFE99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66-я Всероссийская научная конференция МФТИ</a:t>
            </a:r>
          </a:p>
          <a:p>
            <a:r>
              <a:rPr lang="ru-RU" dirty="0"/>
              <a:t>Москва, 2024 г.</a:t>
            </a:r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A065531B-878F-A489-081F-0A82B04C6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21</a:t>
            </a:fld>
            <a:endParaRPr lang="ru-RU"/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F01CE857-26B0-B974-251D-FC5D29C0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 useBgFill="1">
        <p:nvSpPr>
          <p:cNvPr id="20" name="タイトル 1">
            <a:extLst>
              <a:ext uri="{FF2B5EF4-FFF2-40B4-BE49-F238E27FC236}">
                <a16:creationId xmlns:a16="http://schemas.microsoft.com/office/drawing/2014/main" id="{22FB9A0E-CA7B-5168-5F7A-BD1711555991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Модулированная дисперсия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3446545-5112-FBA4-633A-7A141214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929" y="1992202"/>
            <a:ext cx="4207432" cy="34812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36D2F9-CAE1-01CB-ECB0-27DA17A39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347" y="1998065"/>
            <a:ext cx="4235182" cy="3481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5836F7-F06B-6ED9-464C-4BA1AADC82EC}"/>
              </a:ext>
            </a:extLst>
          </p:cNvPr>
          <p:cNvSpPr txBox="1"/>
          <p:nvPr/>
        </p:nvSpPr>
        <p:spPr>
          <a:xfrm>
            <a:off x="1066929" y="1275486"/>
            <a:ext cx="2514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Регулярная структура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1CDAC-6E48-CBAB-8A9D-EB12AB99F668}"/>
              </a:ext>
            </a:extLst>
          </p:cNvPr>
          <p:cNvSpPr txBox="1"/>
          <p:nvPr/>
        </p:nvSpPr>
        <p:spPr>
          <a:xfrm>
            <a:off x="6751347" y="1306264"/>
            <a:ext cx="3265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Суперпериодическая структура</a:t>
            </a:r>
          </a:p>
        </p:txBody>
      </p:sp>
    </p:spTree>
    <p:extLst>
      <p:ext uri="{BB962C8B-B14F-4D97-AF65-F5344CB8AC3E}">
        <p14:creationId xmlns:p14="http://schemas.microsoft.com/office/powerpoint/2010/main" val="4068795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正方形/長方形 43">
            <a:extLst>
              <a:ext uri="{FF2B5EF4-FFF2-40B4-BE49-F238E27FC236}">
                <a16:creationId xmlns:a16="http://schemas.microsoft.com/office/drawing/2014/main" id="{B6E31F3A-8B98-3991-4DCC-42191568EFD4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Дата 4">
            <a:extLst>
              <a:ext uri="{FF2B5EF4-FFF2-40B4-BE49-F238E27FC236}">
                <a16:creationId xmlns:a16="http://schemas.microsoft.com/office/drawing/2014/main" id="{AE831563-FA6D-2A89-E214-A2F1184595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CB4AD8-46B7-F046-8D2A-6DA0CE9CBDBE}" type="datetime1">
              <a:rPr lang="ru-RU" smtClean="0"/>
              <a:t>02.04.2024</a:t>
            </a:fld>
            <a:endParaRPr lang="ru-RU" dirty="0"/>
          </a:p>
        </p:txBody>
      </p:sp>
      <p:sp>
        <p:nvSpPr>
          <p:cNvPr id="12" name="Нижний колонтитул 5">
            <a:extLst>
              <a:ext uri="{FF2B5EF4-FFF2-40B4-BE49-F238E27FC236}">
                <a16:creationId xmlns:a16="http://schemas.microsoft.com/office/drawing/2014/main" id="{57A79EA8-9795-EFD7-F4A6-A292CF61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66-я Всероссийская научная конференция МФТИ</a:t>
            </a:r>
          </a:p>
          <a:p>
            <a:r>
              <a:rPr lang="ru-RU" dirty="0"/>
              <a:t>Москва, 2024 г.</a:t>
            </a:r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C31905E0-CDA7-CEDA-AC16-4D014782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22</a:t>
            </a:fld>
            <a:endParaRPr lang="ru-RU"/>
          </a:p>
        </p:txBody>
      </p:sp>
      <p:pic>
        <p:nvPicPr>
          <p:cNvPr id="14" name="88ae095048.jpg" descr="88ae095048.jpg">
            <a:extLst>
              <a:ext uri="{FF2B5EF4-FFF2-40B4-BE49-F238E27FC236}">
                <a16:creationId xmlns:a16="http://schemas.microsoft.com/office/drawing/2014/main" id="{705DF7E7-1E11-7CF8-A6F4-086D216DD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 useBgFill="1">
        <p:nvSpPr>
          <p:cNvPr id="2" name="タイトル 1">
            <a:extLst>
              <a:ext uri="{FF2B5EF4-FFF2-40B4-BE49-F238E27FC236}">
                <a16:creationId xmlns:a16="http://schemas.microsoft.com/office/drawing/2014/main" id="{EFCB3189-8932-E4C5-C47A-5E9BC07BDD02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Заключение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7ACD71-4148-9BDC-C9A6-5BB04275AFE7}"/>
                  </a:ext>
                </a:extLst>
              </p:cNvPr>
              <p:cNvSpPr txBox="1"/>
              <p:nvPr/>
            </p:nvSpPr>
            <p:spPr>
              <a:xfrm>
                <a:off x="669073" y="1795347"/>
                <a:ext cx="490653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/>
                  <a:t>Гармоническое ВЧ</a:t>
                </a:r>
              </a:p>
              <a:p>
                <a:endParaRPr lang="ru-RU" dirty="0"/>
              </a:p>
              <a:p>
                <a:r>
                  <a:rPr lang="ru-RU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 О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граниченная величины скачка </a:t>
                </a:r>
                <a14:m>
                  <m:oMath xmlns:m="http://schemas.openxmlformats.org/officeDocument/2006/math">
                    <m:r>
                      <a:rPr lang="ru-RU" sz="1800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𝛥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𝑡𝑟</m:t>
                        </m:r>
                      </m:sub>
                    </m:sSub>
                    <m:r>
                      <a:rPr lang="ru-RU" sz="18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=0,09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b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О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граниченный темп изменения критической энергии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b>
                        </m:sSub>
                      </m:num>
                      <m:den>
                        <m:r>
                          <a:rPr lang="ru-RU" sz="18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ru-RU" sz="1800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=8,5 </m:t>
                    </m:r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r>
                          <a:rPr lang="ru-RU" sz="18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ru-RU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Приводят к незначительному скачку через критическую энергию.</a:t>
                </a:r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7ACD71-4148-9BDC-C9A6-5BB04275A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73" y="1795347"/>
                <a:ext cx="4906537" cy="2308324"/>
              </a:xfrm>
              <a:prstGeom prst="rect">
                <a:avLst/>
              </a:prstGeom>
              <a:blipFill>
                <a:blip r:embed="rId3"/>
                <a:stretch>
                  <a:fillRect l="-1031" t="-1093" b="-3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F1413C7-55C5-5493-3708-1F2DE0DCD734}"/>
              </a:ext>
            </a:extLst>
          </p:cNvPr>
          <p:cNvSpPr txBox="1"/>
          <p:nvPr/>
        </p:nvSpPr>
        <p:spPr>
          <a:xfrm>
            <a:off x="6616392" y="1795347"/>
            <a:ext cx="48034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Барьерное ВЧ</a:t>
            </a:r>
            <a:br>
              <a:rPr lang="ru-RU" b="1" dirty="0"/>
            </a:br>
            <a:br>
              <a:rPr lang="ru-RU" b="1" dirty="0"/>
            </a:br>
            <a:r>
              <a:rPr lang="ru-RU" dirty="0"/>
              <a:t>– Ограниченная величина скачка</a:t>
            </a:r>
            <a:br>
              <a:rPr lang="ru-RU" b="1" dirty="0"/>
            </a:br>
            <a:r>
              <a:rPr lang="ru-RU" dirty="0"/>
              <a:t>– Продольная микроволновая неустойчивость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Приводят к существенному ограничению на количество частиц в сгустке и понижению светимости конечного эксперимента.</a:t>
            </a:r>
            <a:endParaRPr lang="ru-R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B997C8-5708-621E-BC93-64AF54598712}"/>
              </a:ext>
            </a:extLst>
          </p:cNvPr>
          <p:cNvSpPr txBox="1"/>
          <p:nvPr/>
        </p:nvSpPr>
        <p:spPr>
          <a:xfrm>
            <a:off x="669073" y="1163345"/>
            <a:ext cx="441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Возможность применение скачка для </a:t>
            </a:r>
            <a:r>
              <a:rPr lang="en-US" dirty="0"/>
              <a:t>NICA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442C5-D686-7F15-F47F-12052F512793}"/>
              </a:ext>
            </a:extLst>
          </p:cNvPr>
          <p:cNvSpPr txBox="1"/>
          <p:nvPr/>
        </p:nvSpPr>
        <p:spPr>
          <a:xfrm>
            <a:off x="669073" y="4479664"/>
            <a:ext cx="75462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Возможные способы преодоления</a:t>
            </a:r>
            <a:br>
              <a:rPr lang="ru-RU" b="1" dirty="0"/>
            </a:br>
            <a:br>
              <a:rPr lang="ru-RU" b="1" dirty="0"/>
            </a:br>
            <a:r>
              <a:rPr lang="ru-RU" dirty="0"/>
              <a:t>– Инжекция в коллайдер выше критической энергии</a:t>
            </a:r>
          </a:p>
          <a:p>
            <a:r>
              <a:rPr lang="ru-RU" dirty="0"/>
              <a:t>– Поднятие критической энергии коллайдера выше энергии эксперимента</a:t>
            </a:r>
          </a:p>
        </p:txBody>
      </p:sp>
    </p:spTree>
    <p:extLst>
      <p:ext uri="{BB962C8B-B14F-4D97-AF65-F5344CB8AC3E}">
        <p14:creationId xmlns:p14="http://schemas.microsoft.com/office/powerpoint/2010/main" val="2633734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Оглавление</a:t>
            </a:r>
            <a:endParaRPr lang="ru-RU" sz="3200" b="1" dirty="0">
              <a:ln>
                <a:noFill/>
              </a:ln>
              <a:solidFill>
                <a:srgbClr val="130B77"/>
              </a:solidFill>
              <a:effectLst/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F48AB70-F45F-0582-DF64-605CFF2BE965}"/>
              </a:ext>
            </a:extLst>
          </p:cNvPr>
          <p:cNvSpPr txBox="1"/>
          <p:nvPr/>
        </p:nvSpPr>
        <p:spPr>
          <a:xfrm>
            <a:off x="1893735" y="940701"/>
            <a:ext cx="8088465" cy="5159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/>
              <a:t>Проблема прохождения критической энергии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Возможные способы преодоления</a:t>
            </a:r>
          </a:p>
          <a:p>
            <a:pPr marL="914400" lvl="1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/>
              <a:t>Скачок через критическую энергию</a:t>
            </a:r>
          </a:p>
          <a:p>
            <a:pPr marL="1371600" lvl="2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/>
              <a:t>Гармоническое ВЧ</a:t>
            </a:r>
          </a:p>
          <a:p>
            <a:pPr marL="1371600" lvl="2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/>
              <a:t>Барьерное ВЧ</a:t>
            </a:r>
          </a:p>
          <a:p>
            <a:pPr marL="914400" lvl="1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Повышение критической энергии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коллайдера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/>
              <a:t>Прохождение критической энергии в Нуклотроне</a:t>
            </a:r>
            <a:endParaRPr lang="en-US" sz="2400" dirty="0"/>
          </a:p>
        </p:txBody>
      </p:sp>
      <p:sp>
        <p:nvSpPr>
          <p:cNvPr id="5" name="正方形/長方形 43">
            <a:extLst>
              <a:ext uri="{FF2B5EF4-FFF2-40B4-BE49-F238E27FC236}">
                <a16:creationId xmlns:a16="http://schemas.microsoft.com/office/drawing/2014/main" id="{9F1D3BC1-3158-3CF2-B5F8-869894D88243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Дата 4">
            <a:extLst>
              <a:ext uri="{FF2B5EF4-FFF2-40B4-BE49-F238E27FC236}">
                <a16:creationId xmlns:a16="http://schemas.microsoft.com/office/drawing/2014/main" id="{64497B73-A9A0-CE97-22C2-EFE21DD5A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CB4AD8-46B7-F046-8D2A-6DA0CE9CBDBE}" type="datetime1">
              <a:rPr lang="ru-RU" smtClean="0"/>
              <a:t>02.04.2024</a:t>
            </a:fld>
            <a:endParaRPr lang="ru-RU" dirty="0"/>
          </a:p>
        </p:txBody>
      </p:sp>
      <p:sp>
        <p:nvSpPr>
          <p:cNvPr id="7" name="Нижний колонтитул 5">
            <a:extLst>
              <a:ext uri="{FF2B5EF4-FFF2-40B4-BE49-F238E27FC236}">
                <a16:creationId xmlns:a16="http://schemas.microsoft.com/office/drawing/2014/main" id="{BD128AE1-2B58-A337-4004-DBE143AF2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66-я Всероссийская научная конференция МФТИ</a:t>
            </a:r>
          </a:p>
          <a:p>
            <a:r>
              <a:rPr lang="ru-RU" dirty="0"/>
              <a:t>Москва, 2024 г.</a:t>
            </a:r>
          </a:p>
        </p:txBody>
      </p:sp>
      <p:sp>
        <p:nvSpPr>
          <p:cNvPr id="8" name="Номер слайда 6">
            <a:extLst>
              <a:ext uri="{FF2B5EF4-FFF2-40B4-BE49-F238E27FC236}">
                <a16:creationId xmlns:a16="http://schemas.microsoft.com/office/drawing/2014/main" id="{CEB5E26C-DB3A-2E7F-C218-D253A6264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3</a:t>
            </a:fld>
            <a:endParaRPr lang="ru-RU"/>
          </a:p>
        </p:txBody>
      </p:sp>
      <p:pic>
        <p:nvPicPr>
          <p:cNvPr id="9" name="88ae095048.jpg" descr="88ae095048.jpg">
            <a:extLst>
              <a:ext uri="{FF2B5EF4-FFF2-40B4-BE49-F238E27FC236}">
                <a16:creationId xmlns:a16="http://schemas.microsoft.com/office/drawing/2014/main" id="{2C6539B6-A967-AC7D-7696-F4AAE44DD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5386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Светимость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544902-ACAE-C6C3-FD26-9F116234B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903" y="2329575"/>
            <a:ext cx="7785878" cy="2635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C0DD2-0BC7-106F-F7E9-99802F5F5DEC}"/>
              </a:ext>
            </a:extLst>
          </p:cNvPr>
          <p:cNvSpPr txBox="1"/>
          <p:nvPr/>
        </p:nvSpPr>
        <p:spPr>
          <a:xfrm>
            <a:off x="568998" y="1257683"/>
            <a:ext cx="11013688" cy="710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Сначала необходимо определить требуемую интенсивность и длину синусоидальных сгустков в продольной плоскости для коллайдерного эксперимента. Оба эти параметра оказывают влияние на светимость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71466C-5CFF-B694-1E08-3F8FA86B92B1}"/>
                  </a:ext>
                </a:extLst>
              </p:cNvPr>
              <p:cNvSpPr txBox="1"/>
              <p:nvPr/>
            </p:nvSpPr>
            <p:spPr>
              <a:xfrm>
                <a:off x="568998" y="5326290"/>
                <a:ext cx="39918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С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ветимость порядка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2×</m:t>
                    </m:r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32</m:t>
                        </m:r>
                      </m:sup>
                    </m:sSup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см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71466C-5CFF-B694-1E08-3F8FA86B9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98" y="5326290"/>
                <a:ext cx="3991851" cy="369332"/>
              </a:xfrm>
              <a:prstGeom prst="rect">
                <a:avLst/>
              </a:prstGeom>
              <a:blipFill>
                <a:blip r:embed="rId4"/>
                <a:stretch>
                  <a:fillRect l="-1266" t="-6667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43">
            <a:extLst>
              <a:ext uri="{FF2B5EF4-FFF2-40B4-BE49-F238E27FC236}">
                <a16:creationId xmlns:a16="http://schemas.microsoft.com/office/drawing/2014/main" id="{7C94F99E-6300-C439-1622-B9D5D7F566F8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5BDB79-5C34-58DF-8296-2AF485394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CB4AD8-46B7-F046-8D2A-6DA0CE9CBDBE}" type="datetime1">
              <a:rPr lang="ru-RU" smtClean="0"/>
              <a:t>02.04.2024</a:t>
            </a:fld>
            <a:endParaRPr lang="ru-RU" dirty="0"/>
          </a:p>
        </p:txBody>
      </p:sp>
      <p:sp>
        <p:nvSpPr>
          <p:cNvPr id="11" name="Нижний колонтитул 5">
            <a:extLst>
              <a:ext uri="{FF2B5EF4-FFF2-40B4-BE49-F238E27FC236}">
                <a16:creationId xmlns:a16="http://schemas.microsoft.com/office/drawing/2014/main" id="{77BB610C-72D3-E2FE-246C-E744A8A13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66-я Всероссийская научная конференция МФТИ</a:t>
            </a:r>
          </a:p>
          <a:p>
            <a:r>
              <a:rPr lang="ru-RU" dirty="0"/>
              <a:t>Москва, 2024 г.</a:t>
            </a:r>
          </a:p>
        </p:txBody>
      </p:sp>
      <p:sp>
        <p:nvSpPr>
          <p:cNvPr id="12" name="Номер слайда 6">
            <a:extLst>
              <a:ext uri="{FF2B5EF4-FFF2-40B4-BE49-F238E27FC236}">
                <a16:creationId xmlns:a16="http://schemas.microsoft.com/office/drawing/2014/main" id="{115F0801-166F-5F2A-6A42-1D47EB2C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4</a:t>
            </a:fld>
            <a:endParaRPr lang="ru-RU"/>
          </a:p>
        </p:txBody>
      </p:sp>
      <p:pic>
        <p:nvPicPr>
          <p:cNvPr id="14" name="88ae095048.jpg" descr="88ae095048.jpg">
            <a:extLst>
              <a:ext uri="{FF2B5EF4-FFF2-40B4-BE49-F238E27FC236}">
                <a16:creationId xmlns:a16="http://schemas.microsoft.com/office/drawing/2014/main" id="{721D58A3-3BE3-D8EA-AAF5-B3DE5FF73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68433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Светимость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930A34-8242-6A9A-701B-B9A12550E869}"/>
                  </a:ext>
                </a:extLst>
              </p:cNvPr>
              <p:cNvSpPr txBox="1"/>
              <p:nvPr/>
            </p:nvSpPr>
            <p:spPr>
              <a:xfrm>
                <a:off x="517835" y="1839578"/>
                <a:ext cx="1115633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Светимость </a:t>
                </a:r>
                <a:r>
                  <a:rPr lang="ru-RU" sz="18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явно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 зависит от продольной длины пучка только в параметре песочных часов.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Φ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𝐻𝐺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(1)≅0,76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Φ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𝐻𝐺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(2)≅0,55,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Φ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𝐻𝐺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(5)≅0,29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, то есть при неизменных параметрах и увеличении только длины сгустка в 2 раза, влияние эффекта песочных часов уменьшит исходную светимость на 30%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0.7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. </a:t>
                </a:r>
                <a:b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</a:b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Для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NICA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предполагается достичь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=1,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=0.6 м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, бета-функция в точке встречи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=0.6 м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.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930A34-8242-6A9A-701B-B9A12550E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35" y="1839578"/>
                <a:ext cx="11156330" cy="1200329"/>
              </a:xfrm>
              <a:prstGeom prst="rect">
                <a:avLst/>
              </a:prstGeom>
              <a:blipFill>
                <a:blip r:embed="rId2"/>
                <a:stretch>
                  <a:fillRect l="-455" t="-2083" r="-455" b="-7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3684E43-968B-CF4E-84B7-D97E34A650B2}"/>
              </a:ext>
            </a:extLst>
          </p:cNvPr>
          <p:cNvSpPr txBox="1"/>
          <p:nvPr/>
        </p:nvSpPr>
        <p:spPr>
          <a:xfrm>
            <a:off x="517835" y="3719188"/>
            <a:ext cx="11156330" cy="1347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Однако, таким образом учтена только явная зависимость от продольной длины. </a:t>
            </a:r>
            <a:r>
              <a:rPr lang="ru-RU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Неявно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светимость зависит и от продольного эмиттанса сгустка так как накладывает ограничение на количество частицы сгустке. При этом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длина и разброс по импульсам для синусоидального сгустка связаны. Поэтому, любое увеличение конечного эмиттанса сгустка, приводит к увеличению его длины.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E0F818-69A8-E6C3-D2A2-CDFF6B3AE1E3}"/>
              </a:ext>
            </a:extLst>
          </p:cNvPr>
          <p:cNvSpPr txBox="1"/>
          <p:nvPr/>
        </p:nvSpPr>
        <p:spPr>
          <a:xfrm>
            <a:off x="517835" y="141627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AE35-44F8-81F0-D97A-E1B71E2AD89C}"/>
              </a:ext>
            </a:extLst>
          </p:cNvPr>
          <p:cNvSpPr txBox="1"/>
          <p:nvPr/>
        </p:nvSpPr>
        <p:spPr>
          <a:xfrm>
            <a:off x="517835" y="329588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2.</a:t>
            </a:r>
          </a:p>
        </p:txBody>
      </p:sp>
      <p:sp>
        <p:nvSpPr>
          <p:cNvPr id="19" name="正方形/長方形 43">
            <a:extLst>
              <a:ext uri="{FF2B5EF4-FFF2-40B4-BE49-F238E27FC236}">
                <a16:creationId xmlns:a16="http://schemas.microsoft.com/office/drawing/2014/main" id="{028B8BA4-9303-D94F-C298-3B4C8456E884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Дата 4">
            <a:extLst>
              <a:ext uri="{FF2B5EF4-FFF2-40B4-BE49-F238E27FC236}">
                <a16:creationId xmlns:a16="http://schemas.microsoft.com/office/drawing/2014/main" id="{4E5D226F-795C-EF56-C9E1-6A504AE623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CB4AD8-46B7-F046-8D2A-6DA0CE9CBDBE}" type="datetime1">
              <a:rPr lang="ru-RU" smtClean="0"/>
              <a:t>02.04.2024</a:t>
            </a:fld>
            <a:endParaRPr lang="ru-RU" dirty="0"/>
          </a:p>
        </p:txBody>
      </p:sp>
      <p:sp>
        <p:nvSpPr>
          <p:cNvPr id="21" name="Нижний колонтитул 5">
            <a:extLst>
              <a:ext uri="{FF2B5EF4-FFF2-40B4-BE49-F238E27FC236}">
                <a16:creationId xmlns:a16="http://schemas.microsoft.com/office/drawing/2014/main" id="{FDB368E3-613D-FF00-112B-167C34919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66-я Всероссийская научная конференция МФТИ</a:t>
            </a:r>
          </a:p>
          <a:p>
            <a:r>
              <a:rPr lang="ru-RU" dirty="0"/>
              <a:t>Москва, 2024 г.</a:t>
            </a:r>
          </a:p>
        </p:txBody>
      </p:sp>
      <p:sp>
        <p:nvSpPr>
          <p:cNvPr id="22" name="Номер слайда 6">
            <a:extLst>
              <a:ext uri="{FF2B5EF4-FFF2-40B4-BE49-F238E27FC236}">
                <a16:creationId xmlns:a16="http://schemas.microsoft.com/office/drawing/2014/main" id="{62784D14-5AD2-6262-9433-3C91E04CE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5</a:t>
            </a:fld>
            <a:endParaRPr lang="ru-RU"/>
          </a:p>
        </p:txBody>
      </p:sp>
      <p:pic>
        <p:nvPicPr>
          <p:cNvPr id="23" name="88ae095048.jpg" descr="88ae095048.jpg">
            <a:extLst>
              <a:ext uri="{FF2B5EF4-FFF2-40B4-BE49-F238E27FC236}">
                <a16:creationId xmlns:a16="http://schemas.microsoft.com/office/drawing/2014/main" id="{740D3976-BD36-FA4E-3034-36FE96BC5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9764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 useBgFill="1">
        <p:nvSpPr>
          <p:cNvPr id="2" name="タイトル 1">
            <a:extLst>
              <a:ext uri="{FF2B5EF4-FFF2-40B4-BE49-F238E27FC236}">
                <a16:creationId xmlns:a16="http://schemas.microsoft.com/office/drawing/2014/main" id="{B442C26D-9BB8-3146-B87D-AB9ED78FBEE1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Уравнения продольного движения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C6028658-A255-4B1B-850F-4FEE4871220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7257E4-7B23-7C1C-3B45-A2C043220A81}"/>
                  </a:ext>
                </a:extLst>
              </p:cNvPr>
              <p:cNvSpPr txBox="1"/>
              <p:nvPr/>
            </p:nvSpPr>
            <p:spPr>
              <a:xfrm>
                <a:off x="433475" y="3411708"/>
                <a:ext cx="4785296" cy="1666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5000"/>
                  </a:lnSpc>
                  <a:spcBef>
                    <a:spcPts val="600"/>
                  </a:spcBef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отклонение частицы от референсной,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скорость,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угловая частота и соответствующее время обращения,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гармоническое число,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амплитуда ВЧ,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фаза равновесной частицы.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7257E4-7B23-7C1C-3B45-A2C043220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5" y="3411708"/>
                <a:ext cx="4785296" cy="1666354"/>
              </a:xfrm>
              <a:prstGeom prst="rect">
                <a:avLst/>
              </a:prstGeom>
              <a:blipFill>
                <a:blip r:embed="rId2"/>
                <a:stretch>
                  <a:fillRect l="-1061" t="-5303" r="-1061" b="-53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5F4BB60-A17D-D936-6015-66A9BCE69AD4}"/>
              </a:ext>
            </a:extLst>
          </p:cNvPr>
          <p:cNvSpPr txBox="1"/>
          <p:nvPr/>
        </p:nvSpPr>
        <p:spPr>
          <a:xfrm>
            <a:off x="5915783" y="4270834"/>
            <a:ext cx="389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Коэффициент скольжения </a:t>
            </a:r>
            <a:r>
              <a:rPr lang="en-US" dirty="0"/>
              <a:t>(Slip-factor)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5DCEAD-F74F-7D51-621A-1F78890768ED}"/>
                  </a:ext>
                </a:extLst>
              </p:cNvPr>
              <p:cNvSpPr txBox="1"/>
              <p:nvPr/>
            </p:nvSpPr>
            <p:spPr>
              <a:xfrm>
                <a:off x="433475" y="1835403"/>
                <a:ext cx="4912153" cy="12311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∆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𝑍𝑒</m:t>
                                  </m:r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h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</m:e>
                          </m:eqArr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(1)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5DCEAD-F74F-7D51-621A-1F7889076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5" y="1835403"/>
                <a:ext cx="4912153" cy="1231106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A3132D-E9F2-6605-7CD5-37B451C82647}"/>
                  </a:ext>
                </a:extLst>
              </p:cNvPr>
              <p:cNvSpPr txBox="1"/>
              <p:nvPr/>
            </p:nvSpPr>
            <p:spPr>
              <a:xfrm>
                <a:off x="5915783" y="1561848"/>
                <a:ext cx="5638907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0   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𝑍𝑒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h𝑉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s</m:t>
                                      </m:r>
                                    </m:sub>
                                  </m:sSub>
                                </m:e>
                              </m:func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A3132D-E9F2-6605-7CD5-37B451C82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83" y="1561848"/>
                <a:ext cx="5638907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0FE430-C23B-D15B-E18B-69F9D4E1C01B}"/>
                  </a:ext>
                </a:extLst>
              </p:cNvPr>
              <p:cNvSpPr txBox="1"/>
              <p:nvPr/>
            </p:nvSpPr>
            <p:spPr>
              <a:xfrm>
                <a:off x="5907437" y="2917591"/>
                <a:ext cx="3268942" cy="819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ru-RU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(3)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0FE430-C23B-D15B-E18B-69F9D4E1C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437" y="2917591"/>
                <a:ext cx="3268942" cy="819776"/>
              </a:xfrm>
              <a:prstGeom prst="rect">
                <a:avLst/>
              </a:prstGeom>
              <a:blipFill>
                <a:blip r:embed="rId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25E83D3-EDAD-F024-5F59-52D429F6411B}"/>
              </a:ext>
            </a:extLst>
          </p:cNvPr>
          <p:cNvSpPr txBox="1"/>
          <p:nvPr/>
        </p:nvSpPr>
        <p:spPr>
          <a:xfrm>
            <a:off x="433475" y="1064828"/>
            <a:ext cx="398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В общем виде для гармонического ВЧ</a:t>
            </a:r>
            <a:r>
              <a:rPr lang="en-US" u="sng" dirty="0"/>
              <a:t>:</a:t>
            </a:r>
            <a:endParaRPr lang="ru-RU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AC5165-D1B0-F863-C794-980C6BC94429}"/>
              </a:ext>
            </a:extLst>
          </p:cNvPr>
          <p:cNvSpPr txBox="1"/>
          <p:nvPr/>
        </p:nvSpPr>
        <p:spPr>
          <a:xfrm>
            <a:off x="5907437" y="1061426"/>
            <a:ext cx="410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1.   </a:t>
            </a:r>
            <a:r>
              <a:rPr lang="ru-RU" u="sng" dirty="0"/>
              <a:t>Малые колебания + адиабатичность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9E19A7-2619-4A42-5E10-378AD2A5A5DB}"/>
              </a:ext>
            </a:extLst>
          </p:cNvPr>
          <p:cNvSpPr txBox="1"/>
          <p:nvPr/>
        </p:nvSpPr>
        <p:spPr>
          <a:xfrm>
            <a:off x="5915784" y="2450956"/>
            <a:ext cx="4361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2.   </a:t>
            </a:r>
            <a:r>
              <a:rPr lang="ru-RU" u="sng" dirty="0"/>
              <a:t>Малые колебания + НЕадиабатичность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E18BCE-1890-8CD1-202E-4C381240E276}"/>
              </a:ext>
            </a:extLst>
          </p:cNvPr>
          <p:cNvSpPr txBox="1"/>
          <p:nvPr/>
        </p:nvSpPr>
        <p:spPr>
          <a:xfrm>
            <a:off x="5907437" y="3828811"/>
            <a:ext cx="6116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3.   </a:t>
            </a:r>
            <a:r>
              <a:rPr lang="ru-RU" u="sng" dirty="0"/>
              <a:t>Малые колебания + НЕадиабатичность + нелинейность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737870-2952-A7EC-5E05-22FE64EEB620}"/>
                  </a:ext>
                </a:extLst>
              </p:cNvPr>
              <p:cNvSpPr txBox="1"/>
              <p:nvPr/>
            </p:nvSpPr>
            <p:spPr>
              <a:xfrm>
                <a:off x="5907437" y="4689892"/>
                <a:ext cx="5091237" cy="527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ru-RU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ru-RU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+⋯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737870-2952-A7EC-5E05-22FE64EEB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437" y="4689892"/>
                <a:ext cx="5091237" cy="5279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FA2F0A-FE56-D6F1-7337-CFAD61D97F22}"/>
                  </a:ext>
                </a:extLst>
              </p:cNvPr>
              <p:cNvSpPr txBox="1"/>
              <p:nvPr/>
            </p:nvSpPr>
            <p:spPr>
              <a:xfrm>
                <a:off x="5907437" y="5338820"/>
                <a:ext cx="3268942" cy="709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   (4)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FA2F0A-FE56-D6F1-7337-CFAD61D97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437" y="5338820"/>
                <a:ext cx="3268942" cy="709681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43">
            <a:extLst>
              <a:ext uri="{FF2B5EF4-FFF2-40B4-BE49-F238E27FC236}">
                <a16:creationId xmlns:a16="http://schemas.microsoft.com/office/drawing/2014/main" id="{685AD694-9BC3-0561-67A5-C43903CC8660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Дата 4">
            <a:extLst>
              <a:ext uri="{FF2B5EF4-FFF2-40B4-BE49-F238E27FC236}">
                <a16:creationId xmlns:a16="http://schemas.microsoft.com/office/drawing/2014/main" id="{464B7088-B3B3-EB5E-8798-91CBC487B3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CB4AD8-46B7-F046-8D2A-6DA0CE9CBDBE}" type="datetime1">
              <a:rPr lang="ru-RU" smtClean="0"/>
              <a:t>02.04.2024</a:t>
            </a:fld>
            <a:endParaRPr lang="ru-RU" dirty="0"/>
          </a:p>
        </p:txBody>
      </p:sp>
      <p:sp>
        <p:nvSpPr>
          <p:cNvPr id="22" name="Нижний колонтитул 5">
            <a:extLst>
              <a:ext uri="{FF2B5EF4-FFF2-40B4-BE49-F238E27FC236}">
                <a16:creationId xmlns:a16="http://schemas.microsoft.com/office/drawing/2014/main" id="{B6FA3CCF-C6B5-92FC-87AF-B50675AF2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66-я Всероссийская научная конференция МФТИ</a:t>
            </a:r>
          </a:p>
          <a:p>
            <a:r>
              <a:rPr lang="ru-RU" dirty="0"/>
              <a:t>Москва, 2024 г.</a:t>
            </a:r>
          </a:p>
        </p:txBody>
      </p:sp>
      <p:sp>
        <p:nvSpPr>
          <p:cNvPr id="23" name="Номер слайда 6">
            <a:extLst>
              <a:ext uri="{FF2B5EF4-FFF2-40B4-BE49-F238E27FC236}">
                <a16:creationId xmlns:a16="http://schemas.microsoft.com/office/drawing/2014/main" id="{0052ACEE-6313-D5E0-A3C9-71D530DA9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6</a:t>
            </a:fld>
            <a:endParaRPr lang="ru-RU"/>
          </a:p>
        </p:txBody>
      </p:sp>
      <p:pic>
        <p:nvPicPr>
          <p:cNvPr id="24" name="88ae095048.jpg" descr="88ae095048.jpg">
            <a:extLst>
              <a:ext uri="{FF2B5EF4-FFF2-40B4-BE49-F238E27FC236}">
                <a16:creationId xmlns:a16="http://schemas.microsoft.com/office/drawing/2014/main" id="{EC21BD68-FCC3-A837-D639-C29D0B5631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530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Скачок критической энергии У-70</a:t>
            </a:r>
            <a:endParaRPr lang="ru-RU" sz="3200" b="1" dirty="0">
              <a:ln>
                <a:noFill/>
              </a:ln>
              <a:solidFill>
                <a:srgbClr val="130B77"/>
              </a:solidFill>
              <a:effectLst/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43">
            <a:extLst>
              <a:ext uri="{FF2B5EF4-FFF2-40B4-BE49-F238E27FC236}">
                <a16:creationId xmlns:a16="http://schemas.microsoft.com/office/drawing/2014/main" id="{048A7C7A-F202-0D56-6DB3-AFCD786BCBDB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Дата 4">
            <a:extLst>
              <a:ext uri="{FF2B5EF4-FFF2-40B4-BE49-F238E27FC236}">
                <a16:creationId xmlns:a16="http://schemas.microsoft.com/office/drawing/2014/main" id="{695117C4-8448-86AF-CDB4-302EE7C80A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CB4AD8-46B7-F046-8D2A-6DA0CE9CBDBE}" type="datetime1">
              <a:rPr lang="ru-RU" smtClean="0"/>
              <a:t>02.04.2024</a:t>
            </a:fld>
            <a:endParaRPr lang="ru-RU" dirty="0"/>
          </a:p>
        </p:txBody>
      </p:sp>
      <p:sp>
        <p:nvSpPr>
          <p:cNvPr id="13" name="Нижний колонтитул 5">
            <a:extLst>
              <a:ext uri="{FF2B5EF4-FFF2-40B4-BE49-F238E27FC236}">
                <a16:creationId xmlns:a16="http://schemas.microsoft.com/office/drawing/2014/main" id="{7421CF8D-F532-EC36-B11A-E31FFE99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66-я Всероссийская научная конференция МФТИ</a:t>
            </a:r>
          </a:p>
          <a:p>
            <a:r>
              <a:rPr lang="ru-RU" dirty="0"/>
              <a:t>Москва, 2024 г.</a:t>
            </a:r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A065531B-878F-A489-081F-0A82B04C6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7</a:t>
            </a:fld>
            <a:endParaRPr lang="ru-RU"/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F01CE857-26B0-B974-251D-FC5D29C0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607912-9713-1DC5-A0DD-155276AEAE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27" y="1048819"/>
            <a:ext cx="4260146" cy="32092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6F3026-2B3F-812D-A129-5CAA9399D2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023" y="1050207"/>
            <a:ext cx="4191906" cy="3209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7BAD94-9498-5FDA-D86C-CDD9358FF648}"/>
                  </a:ext>
                </a:extLst>
              </p:cNvPr>
              <p:cNvSpPr txBox="1"/>
              <p:nvPr/>
            </p:nvSpPr>
            <p:spPr>
              <a:xfrm>
                <a:off x="362476" y="4472148"/>
                <a:ext cx="11455045" cy="1503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На У-70 скачок достигается также искажением дисперсионной функции. Расположением дополнительных квадруполей 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через полпериода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𝜈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0.5×0.5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которые имеют противоположные полярности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тем самым частота остается практически неизменной, модулируя при этом дисперсионную функцию. И изменение критической энергии происходит на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sSubSup>
                      <m:sSub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𝑡𝑟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−70</m:t>
                        </m:r>
                      </m:sup>
                    </m:sSubSup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=0.9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то есть в 10 раз больше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по сравнению с упомянутым для НИКА.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7BAD94-9498-5FDA-D86C-CDD9358FF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76" y="4472148"/>
                <a:ext cx="11455045" cy="1503040"/>
              </a:xfrm>
              <a:prstGeom prst="rect">
                <a:avLst/>
              </a:prstGeom>
              <a:blipFill>
                <a:blip r:embed="rId5"/>
                <a:stretch>
                  <a:fillRect l="-443" t="-2521" r="-443"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1256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Модулирование дисперсионной функции У-70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655D6B-33E0-941D-1104-8E963651BF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95" y="3166775"/>
            <a:ext cx="5381015" cy="273617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678B50-A9C0-22B1-7C22-94D9EC133B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455" y="3165159"/>
            <a:ext cx="5318462" cy="2703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3ADC02-15E3-D583-3646-31FC0F2D700B}"/>
                  </a:ext>
                </a:extLst>
              </p:cNvPr>
              <p:cNvSpPr txBox="1"/>
              <p:nvPr/>
            </p:nvSpPr>
            <p:spPr>
              <a:xfrm>
                <a:off x="730895" y="2030102"/>
                <a:ext cx="10666806" cy="945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Такая модуляция в синхротроне У-70 осуществляется квадруполями во 2 и 8 блоках каждого суперпериода [7]. При этом квадруполи расположены на через полпериода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𝜈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0.5×0.5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имеют противоположные полярности.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3ADC02-15E3-D583-3646-31FC0F2D7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95" y="2030102"/>
                <a:ext cx="10666806" cy="945259"/>
              </a:xfrm>
              <a:prstGeom prst="rect">
                <a:avLst/>
              </a:prstGeom>
              <a:blipFill>
                <a:blip r:embed="rId4"/>
                <a:stretch>
                  <a:fillRect l="-476" t="-2632" r="-476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43">
            <a:extLst>
              <a:ext uri="{FF2B5EF4-FFF2-40B4-BE49-F238E27FC236}">
                <a16:creationId xmlns:a16="http://schemas.microsoft.com/office/drawing/2014/main" id="{1B354357-E5CE-690C-30A7-2A57C4B9BBD7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Дата 4">
            <a:extLst>
              <a:ext uri="{FF2B5EF4-FFF2-40B4-BE49-F238E27FC236}">
                <a16:creationId xmlns:a16="http://schemas.microsoft.com/office/drawing/2014/main" id="{6B306FD8-D9B0-44D6-6DE7-0DFBD8A23A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CB4AD8-46B7-F046-8D2A-6DA0CE9CBDBE}" type="datetime1">
              <a:rPr lang="ru-RU" smtClean="0"/>
              <a:t>02.04.2024</a:t>
            </a:fld>
            <a:endParaRPr lang="ru-RU" dirty="0"/>
          </a:p>
        </p:txBody>
      </p:sp>
      <p:sp>
        <p:nvSpPr>
          <p:cNvPr id="10" name="Нижний колонтитул 5">
            <a:extLst>
              <a:ext uri="{FF2B5EF4-FFF2-40B4-BE49-F238E27FC236}">
                <a16:creationId xmlns:a16="http://schemas.microsoft.com/office/drawing/2014/main" id="{A00B882E-C3EF-AEC1-55ED-67E6AB423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66-я Всероссийская научная конференция МФТИ</a:t>
            </a:r>
          </a:p>
          <a:p>
            <a:r>
              <a:rPr lang="ru-RU" dirty="0"/>
              <a:t>Москва, 2024 г.</a:t>
            </a:r>
          </a:p>
        </p:txBody>
      </p:sp>
      <p:sp>
        <p:nvSpPr>
          <p:cNvPr id="11" name="Номер слайда 6">
            <a:extLst>
              <a:ext uri="{FF2B5EF4-FFF2-40B4-BE49-F238E27FC236}">
                <a16:creationId xmlns:a16="http://schemas.microsoft.com/office/drawing/2014/main" id="{C2E2BF64-F1AD-4D53-7914-484AA7EAD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8</a:t>
            </a:fld>
            <a:endParaRPr lang="ru-RU"/>
          </a:p>
        </p:txBody>
      </p:sp>
      <p:pic>
        <p:nvPicPr>
          <p:cNvPr id="12" name="88ae095048.jpg" descr="88ae095048.jpg">
            <a:extLst>
              <a:ext uri="{FF2B5EF4-FFF2-40B4-BE49-F238E27FC236}">
                <a16:creationId xmlns:a16="http://schemas.microsoft.com/office/drawing/2014/main" id="{6215EE0E-3DB4-693E-0097-59CD298C6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3A2025-C2F6-4FD6-0E92-F3EF8C2A81A4}"/>
                  </a:ext>
                </a:extLst>
              </p:cNvPr>
              <p:cNvSpPr txBox="1"/>
              <p:nvPr/>
            </p:nvSpPr>
            <p:spPr>
              <a:xfrm>
                <a:off x="4681970" y="975411"/>
                <a:ext cx="2494040" cy="934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 </m:t>
                      </m:r>
                      <m:nary>
                        <m:naryPr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С</m:t>
                          </m:r>
                        </m:sup>
                        <m:e>
                          <m:f>
                            <m:f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𝑑𝑠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3A2025-C2F6-4FD6-0E92-F3EF8C2A8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970" y="975411"/>
                <a:ext cx="2494040" cy="934166"/>
              </a:xfrm>
              <a:prstGeom prst="rect">
                <a:avLst/>
              </a:prstGeom>
              <a:blipFill>
                <a:blip r:embed="rId6"/>
                <a:stretch>
                  <a:fillRect l="-4569" t="-102667" b="-16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065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Смена фазы ВЧ и скачок на У-70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FF3AF89-E3A0-9F76-B930-2D27EE1B61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3" y="1651472"/>
            <a:ext cx="5319994" cy="39899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8FD7E3D-AA61-EA13-CEAF-B9AA2222BD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92" y="1651178"/>
            <a:ext cx="5319992" cy="3990290"/>
          </a:xfrm>
          <a:prstGeom prst="rect">
            <a:avLst/>
          </a:prstGeom>
        </p:spPr>
      </p:pic>
      <p:sp>
        <p:nvSpPr>
          <p:cNvPr id="2" name="正方形/長方形 43">
            <a:extLst>
              <a:ext uri="{FF2B5EF4-FFF2-40B4-BE49-F238E27FC236}">
                <a16:creationId xmlns:a16="http://schemas.microsoft.com/office/drawing/2014/main" id="{16F247FA-DED5-E1E8-1A44-9A026C306B16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57F7D0-B0D6-7E30-D15D-D946BF3C07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CB4AD8-46B7-F046-8D2A-6DA0CE9CBDBE}" type="datetime1">
              <a:rPr lang="ru-RU" smtClean="0"/>
              <a:t>02.04.2024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5A5CE5-9D97-42E0-8321-AF2D8FB1D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/>
              <a:t>66-я Всероссийская научная конференция МФТИ</a:t>
            </a:r>
          </a:p>
          <a:p>
            <a:r>
              <a:rPr lang="ru-RU" dirty="0"/>
              <a:t>Москва, 2024 г.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1A03472-5DE7-BB94-B213-5F6266EA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CF047D9-457F-D340-9D26-D2C166E3779D}" type="slidenum">
              <a:rPr lang="ru-RU" smtClean="0"/>
              <a:t>9</a:t>
            </a:fld>
            <a:endParaRPr lang="ru-RU"/>
          </a:p>
        </p:txBody>
      </p:sp>
      <p:pic>
        <p:nvPicPr>
          <p:cNvPr id="8" name="88ae095048.jpg" descr="88ae095048.jpg">
            <a:extLst>
              <a:ext uri="{FF2B5EF4-FFF2-40B4-BE49-F238E27FC236}">
                <a16:creationId xmlns:a16="http://schemas.microsoft.com/office/drawing/2014/main" id="{5452D3BC-0906-C5A9-2CD4-FD9605CD6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4151850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10929</TotalTime>
  <Words>1441</Words>
  <Application>Microsoft Macintosh PowerPoint</Application>
  <PresentationFormat>Широкоэкранный</PresentationFormat>
  <Paragraphs>191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Helvetica Neue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39</cp:revision>
  <cp:lastPrinted>2023-03-29T07:03:36Z</cp:lastPrinted>
  <dcterms:created xsi:type="dcterms:W3CDTF">2023-03-28T08:31:18Z</dcterms:created>
  <dcterms:modified xsi:type="dcterms:W3CDTF">2024-04-03T14:57:03Z</dcterms:modified>
</cp:coreProperties>
</file>